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15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D35C-18FF-453E-A970-172F7C15EC69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69A2-271C-4974-8579-36608A05D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099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D35C-18FF-453E-A970-172F7C15EC69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69A2-271C-4974-8579-36608A05D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602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D35C-18FF-453E-A970-172F7C15EC69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69A2-271C-4974-8579-36608A05D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899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D35C-18FF-453E-A970-172F7C15EC69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69A2-271C-4974-8579-36608A05D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761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D35C-18FF-453E-A970-172F7C15EC69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69A2-271C-4974-8579-36608A05D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962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D35C-18FF-453E-A970-172F7C15EC69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69A2-271C-4974-8579-36608A05D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451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D35C-18FF-453E-A970-172F7C15EC69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69A2-271C-4974-8579-36608A05D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28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D35C-18FF-453E-A970-172F7C15EC69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69A2-271C-4974-8579-36608A05D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555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D35C-18FF-453E-A970-172F7C15EC69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69A2-271C-4974-8579-36608A05D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16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D35C-18FF-453E-A970-172F7C15EC69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69A2-271C-4974-8579-36608A05D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72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D35C-18FF-453E-A970-172F7C15EC69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69A2-271C-4974-8579-36608A05D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796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1D35C-18FF-453E-A970-172F7C15EC69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C69A2-271C-4974-8579-36608A05D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8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ероника\Desktop\ФОНЫ\шаблон 2 титульни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83968" y="260648"/>
            <a:ext cx="4534272" cy="144016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Муниципальное бюджетное дошкольное образовательное учреждение детский сад </a:t>
            </a:r>
            <a:r>
              <a:rPr lang="ru-RU" sz="1600" dirty="0" smtClean="0">
                <a:solidFill>
                  <a:srgbClr val="0070C0"/>
                </a:solidFill>
              </a:rPr>
              <a:t>общеразвивающего вида с приоритетным осуществлением деятельности по физическому развитию детей «Чебурашка»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051720" y="5301208"/>
            <a:ext cx="5634037" cy="1062037"/>
          </a:xfrm>
        </p:spPr>
        <p:txBody>
          <a:bodyPr/>
          <a:lstStyle/>
          <a:p>
            <a:r>
              <a:rPr lang="ru-RU" b="1" dirty="0" smtClean="0">
                <a:solidFill>
                  <a:srgbClr val="5715FD"/>
                </a:solidFill>
                <a:latin typeface="Comic Sans MS" panose="030F0702030302020204" pitchFamily="66" charset="0"/>
              </a:rPr>
              <a:t>Родителям о ФГОС ДО</a:t>
            </a:r>
            <a:endParaRPr lang="ru-RU" b="1" dirty="0">
              <a:solidFill>
                <a:srgbClr val="5715FD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41596"/>
            <a:ext cx="4233837" cy="1852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94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4699" y="188640"/>
            <a:ext cx="6838528" cy="1008112"/>
          </a:xfrm>
        </p:spPr>
        <p:txBody>
          <a:bodyPr/>
          <a:lstStyle/>
          <a:p>
            <a:r>
              <a:rPr lang="ru-RU" sz="2000" b="1" dirty="0">
                <a:solidFill>
                  <a:srgbClr val="5715FD"/>
                </a:solidFill>
                <a:latin typeface="Comic Sans MS" panose="030F0702030302020204" pitchFamily="66" charset="0"/>
              </a:rPr>
              <a:t>Виды деятельности – сквозные механизмы </a:t>
            </a:r>
            <a:r>
              <a:rPr lang="ru-RU" sz="2000" b="1" dirty="0" smtClean="0">
                <a:solidFill>
                  <a:srgbClr val="5715FD"/>
                </a:solidFill>
                <a:latin typeface="Comic Sans MS" panose="030F0702030302020204" pitchFamily="66" charset="0"/>
              </a:rPr>
              <a:t/>
            </a:r>
            <a:br>
              <a:rPr lang="ru-RU" sz="2000" b="1" dirty="0" smtClean="0">
                <a:solidFill>
                  <a:srgbClr val="5715FD"/>
                </a:solidFill>
                <a:latin typeface="Comic Sans MS" panose="030F0702030302020204" pitchFamily="66" charset="0"/>
              </a:rPr>
            </a:br>
            <a:r>
              <a:rPr lang="ru-RU" sz="2000" b="1" dirty="0" smtClean="0">
                <a:solidFill>
                  <a:srgbClr val="5715FD"/>
                </a:solidFill>
                <a:latin typeface="Comic Sans MS" panose="030F0702030302020204" pitchFamily="66" charset="0"/>
              </a:rPr>
              <a:t>развития </a:t>
            </a:r>
            <a:r>
              <a:rPr lang="ru-RU" sz="2000" b="1" dirty="0">
                <a:solidFill>
                  <a:srgbClr val="5715FD"/>
                </a:solidFill>
                <a:latin typeface="Comic Sans MS" panose="030F0702030302020204" pitchFamily="66" charset="0"/>
              </a:rPr>
              <a:t>ребенка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6768752" cy="5616624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smtClean="0">
                <a:solidFill>
                  <a:srgbClr val="5715FD"/>
                </a:solidFill>
                <a:latin typeface="Comic Sans MS" panose="030F0702030302020204" pitchFamily="66" charset="0"/>
              </a:rPr>
              <a:t>В дошкольном возрасте (3 года – 8 лет) – </a:t>
            </a:r>
            <a:r>
              <a:rPr lang="ru-RU" sz="1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ряд видов деятельности, таких как игровая, включая сюжетно-ролевую игру, игру с правилами и другие виды игры, коммуникативная (общение и взаимодействие со взрослыми и сверстниками), познавательно-исследовательская (исследования объектов окружающего мира и экспериментирования с ними), а также восприятие художественной литературы и фольклора, самообслуживание и элементарный бытовой труд (в помещении и на улице),  конструирование из разного материала, включая конструкторы, модули, бумагу, природный и иной материал, изобразительная (рисование, лепка, аппликация), музыкальная (восприятие и понимание смысла музыкальных произведений, пение, музыкально-ритмические движения, игры на детских музыкальных инструментах) и двигательная (овладение основными движениями) формы активности ребенка.</a:t>
            </a:r>
            <a:endParaRPr lang="ru-RU" sz="1800" b="1" dirty="0">
              <a:solidFill>
                <a:srgbClr val="5715FD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358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" y="1916832"/>
            <a:ext cx="8928992" cy="650503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solidFill>
                  <a:srgbClr val="5715FD"/>
                </a:solidFill>
                <a:latin typeface="Comic Sans MS" panose="030F0702030302020204" pitchFamily="66" charset="0"/>
              </a:rPr>
              <a:t>Какие требования к результатам освоения основной образовательной программы дошкольного образования устанавливает ФГОС ДО?</a:t>
            </a:r>
            <a:endParaRPr lang="ru-RU" sz="2000" b="1" dirty="0">
              <a:solidFill>
                <a:srgbClr val="5715FD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2492896"/>
            <a:ext cx="8784976" cy="424847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	Требования ФГОС ДО к результатам освоения Программы представлены в виде целевых ориентиров дошкольного образования, которые представляют собой социально-нормативные возрастные характеристики возможных достижений ребенка на том или ином этапе дошкольного детства.</a:t>
            </a:r>
          </a:p>
          <a:p>
            <a:pPr algn="just"/>
            <a:r>
              <a:rPr lang="ru-RU" sz="1600" b="1" dirty="0" smtClean="0">
                <a:solidFill>
                  <a:srgbClr val="5715FD"/>
                </a:solidFill>
                <a:latin typeface="Comic Sans MS" panose="030F0702030302020204" pitchFamily="66" charset="0"/>
              </a:rPr>
              <a:t>Целевые ориентиры в младенческом и раннем возрасте: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ребенок интересуется окружающими предметами и активно действует с ними; эмоционально вовлечен в действия с игрушками и другими предметами, стремится проявлять настойчивость в достижении результата своих действий;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использует специфические, культурно фиксированные предметные действия, знает назначение бытовых предметов (ложки, расчески, карандаша и пр.) и умеет пользоваться ими. владеет простейшими навыками самообслуживания; стремится проявлять самостоятельность в бытовом и игровом поведении;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владеет активной речью, включенной в общение; может обращаться с вопросами и просьбами, понимает речь взрослых; знает названия окружающих предметов и игрушек;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стремится к общению со взрослыми и активно подражает им в движениях и действиях;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появляются игры, в которых ребенок воспроизводит действия взрослого;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Проявляет интерес к сверстникам; наблюдает за их действиями и подражает им;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Проявляет интерес к стихам, песням и сказкам, рассматриванию картинки, стремится двигаться под музыку; эмоционально откликается на различные произведения культуры и искусства;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У ребенка развита крупная моторика, он стремится осваивать различные виды движения (бег, лазанье, перешагивание и пр.)</a:t>
            </a:r>
          </a:p>
          <a:p>
            <a:pPr algn="just"/>
            <a:endParaRPr lang="ru-RU" sz="16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277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1988840"/>
            <a:ext cx="8856984" cy="4752528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>
                <a:solidFill>
                  <a:srgbClr val="5715FD"/>
                </a:solidFill>
                <a:latin typeface="Comic Sans MS" panose="030F0702030302020204" pitchFamily="66" charset="0"/>
              </a:rPr>
              <a:t/>
            </a:r>
            <a:br>
              <a:rPr lang="ru-RU" sz="1800" dirty="0" smtClean="0">
                <a:solidFill>
                  <a:srgbClr val="5715FD"/>
                </a:solidFill>
                <a:latin typeface="Comic Sans MS" panose="030F0702030302020204" pitchFamily="66" charset="0"/>
              </a:rPr>
            </a:br>
            <a:r>
              <a:rPr lang="ru-RU" sz="1800" dirty="0">
                <a:solidFill>
                  <a:srgbClr val="5715FD"/>
                </a:solidFill>
                <a:latin typeface="Comic Sans MS" panose="030F0702030302020204" pitchFamily="66" charset="0"/>
              </a:rPr>
              <a:t/>
            </a:r>
            <a:br>
              <a:rPr lang="ru-RU" sz="1800" dirty="0">
                <a:solidFill>
                  <a:srgbClr val="5715FD"/>
                </a:solidFill>
                <a:latin typeface="Comic Sans MS" panose="030F0702030302020204" pitchFamily="66" charset="0"/>
              </a:rPr>
            </a:br>
            <a:r>
              <a:rPr lang="ru-RU" sz="1800" dirty="0" smtClean="0">
                <a:solidFill>
                  <a:srgbClr val="5715FD"/>
                </a:solidFill>
                <a:latin typeface="Comic Sans MS" panose="030F0702030302020204" pitchFamily="66" charset="0"/>
              </a:rPr>
              <a:t>Целевые ориентиры на этапе завершения дошкольного образования:</a:t>
            </a:r>
            <a:br>
              <a:rPr lang="ru-RU" sz="1800" dirty="0" smtClean="0">
                <a:solidFill>
                  <a:srgbClr val="5715FD"/>
                </a:solidFill>
                <a:latin typeface="Comic Sans MS" panose="030F0702030302020204" pitchFamily="66" charset="0"/>
              </a:rPr>
            </a:br>
            <a:r>
              <a:rPr lang="ru-RU" sz="1800" dirty="0" smtClean="0">
                <a:latin typeface="Comic Sans MS" panose="030F0702030302020204" pitchFamily="66" charset="0"/>
              </a:rPr>
              <a:t>ребенок овладевает основными культурными способами деятельности, проявляет инициативу и самостоятельность в разных видах деятельности –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деятельности;</a:t>
            </a:r>
            <a:br>
              <a:rPr lang="ru-RU" sz="1800" dirty="0" smtClean="0">
                <a:latin typeface="Comic Sans MS" panose="030F0702030302020204" pitchFamily="66" charset="0"/>
              </a:rPr>
            </a:br>
            <a:r>
              <a:rPr lang="ru-RU" sz="1800" dirty="0" smtClean="0">
                <a:latin typeface="Comic Sans MS" panose="030F0702030302020204" pitchFamily="66" charset="0"/>
              </a:rPr>
              <a:t>ребенок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конфликты;</a:t>
            </a:r>
            <a:br>
              <a:rPr lang="ru-RU" sz="1800" dirty="0" smtClean="0">
                <a:latin typeface="Comic Sans MS" panose="030F0702030302020204" pitchFamily="66" charset="0"/>
              </a:rPr>
            </a:br>
            <a:r>
              <a:rPr lang="ru-RU" sz="1800" dirty="0" smtClean="0">
                <a:latin typeface="Comic Sans MS" panose="030F0702030302020204" pitchFamily="66" charset="0"/>
              </a:rPr>
              <a:t>ребенок обладает развитым воображением, которое реализуется в разных видах деятельности, и прежде всего в игре; ребенок владеет разными формами и видами игры, различает условную и реальную ситуации, умеет подчиняться разным правилам и социальным нормам;</a:t>
            </a:r>
            <a:br>
              <a:rPr lang="ru-RU" sz="1800" dirty="0" smtClean="0">
                <a:latin typeface="Comic Sans MS" panose="030F0702030302020204" pitchFamily="66" charset="0"/>
              </a:rPr>
            </a:br>
            <a:r>
              <a:rPr lang="ru-RU" sz="1800" dirty="0" smtClean="0">
                <a:latin typeface="Comic Sans MS" panose="030F0702030302020204" pitchFamily="66" charset="0"/>
              </a:rPr>
              <a:t>ребенок достаточно хорошо владеет устной речью, может выражать свои мысли и желания, может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ребенка складываются предпосылки грамотности;</a:t>
            </a:r>
            <a:br>
              <a:rPr lang="ru-RU" sz="1800" dirty="0" smtClean="0">
                <a:latin typeface="Comic Sans MS" panose="030F0702030302020204" pitchFamily="66" charset="0"/>
              </a:rPr>
            </a:br>
            <a:r>
              <a:rPr lang="ru-RU" sz="2000" dirty="0" smtClean="0">
                <a:solidFill>
                  <a:srgbClr val="5715FD"/>
                </a:solidFill>
                <a:latin typeface="Comic Sans MS" panose="030F0702030302020204" pitchFamily="66" charset="0"/>
              </a:rPr>
              <a:t/>
            </a:r>
            <a:br>
              <a:rPr lang="ru-RU" sz="2000" dirty="0" smtClean="0">
                <a:solidFill>
                  <a:srgbClr val="5715FD"/>
                </a:solidFill>
                <a:latin typeface="Comic Sans MS" panose="030F0702030302020204" pitchFamily="66" charset="0"/>
              </a:rPr>
            </a:br>
            <a:endParaRPr lang="ru-RU" sz="2000" dirty="0">
              <a:solidFill>
                <a:srgbClr val="5715FD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747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88840"/>
            <a:ext cx="8856984" cy="4680520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latin typeface="Comic Sans MS" panose="030F0702030302020204" pitchFamily="66" charset="0"/>
              </a:rPr>
              <a:t>у ребенка развита крупная и мелкая моторика; он подвижен, вынослив, владеет основными движениями, может контролировать свои движения и управлять ими;</a:t>
            </a:r>
            <a:br>
              <a:rPr lang="ru-RU" sz="1600" dirty="0" smtClean="0">
                <a:latin typeface="Comic Sans MS" panose="030F0702030302020204" pitchFamily="66" charset="0"/>
              </a:rPr>
            </a:br>
            <a:r>
              <a:rPr lang="ru-RU" sz="1600" dirty="0" smtClean="0">
                <a:latin typeface="Comic Sans MS" panose="030F0702030302020204" pitchFamily="66" charset="0"/>
              </a:rPr>
              <a:t>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гигиены;</a:t>
            </a:r>
            <a:br>
              <a:rPr lang="ru-RU" sz="1600" dirty="0" smtClean="0">
                <a:latin typeface="Comic Sans MS" panose="030F0702030302020204" pitchFamily="66" charset="0"/>
              </a:rPr>
            </a:br>
            <a:r>
              <a:rPr lang="ru-RU" sz="1600" dirty="0" smtClean="0">
                <a:latin typeface="Comic Sans MS" panose="030F0702030302020204" pitchFamily="66" charset="0"/>
              </a:rPr>
              <a:t>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ребенок способен к принятию собственных решений, опираясь на свои знания и умения в различных видах деятельности.</a:t>
            </a:r>
            <a:br>
              <a:rPr lang="ru-RU" sz="1600" dirty="0" smtClean="0">
                <a:latin typeface="Comic Sans MS" panose="030F0702030302020204" pitchFamily="66" charset="0"/>
              </a:rPr>
            </a:br>
            <a:r>
              <a:rPr lang="ru-RU" sz="1600" dirty="0">
                <a:latin typeface="Comic Sans MS" panose="030F0702030302020204" pitchFamily="66" charset="0"/>
              </a:rPr>
              <a:t>	</a:t>
            </a:r>
            <a:r>
              <a:rPr lang="ru-RU" sz="1600" dirty="0" smtClean="0">
                <a:latin typeface="Comic Sans MS" panose="030F0702030302020204" pitchFamily="66" charset="0"/>
              </a:rPr>
              <a:t>Таким образом, целевые ориентиры представляют собой </a:t>
            </a:r>
            <a:r>
              <a:rPr lang="ru-RU" sz="1600" b="1" u="sng" dirty="0" smtClean="0">
                <a:latin typeface="Comic Sans MS" panose="030F0702030302020204" pitchFamily="66" charset="0"/>
              </a:rPr>
              <a:t>не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b="1" u="sng" dirty="0" smtClean="0">
                <a:latin typeface="Comic Sans MS" panose="030F0702030302020204" pitchFamily="66" charset="0"/>
              </a:rPr>
              <a:t>оценку достижений ребенка </a:t>
            </a:r>
            <a:r>
              <a:rPr lang="ru-RU" sz="1600" dirty="0" smtClean="0">
                <a:latin typeface="Comic Sans MS" panose="030F0702030302020204" pitchFamily="66" charset="0"/>
              </a:rPr>
              <a:t>в жестких рамках: знания, умения и навыки, а социальные и психологические </a:t>
            </a:r>
            <a:r>
              <a:rPr lang="ru-RU" sz="1600" b="1" u="sng" dirty="0" smtClean="0">
                <a:latin typeface="Comic Sans MS" panose="030F0702030302020204" pitchFamily="66" charset="0"/>
              </a:rPr>
              <a:t>характеристики возможных достижений ребенка</a:t>
            </a:r>
            <a:r>
              <a:rPr lang="ru-RU" sz="1600" dirty="0" smtClean="0">
                <a:latin typeface="Comic Sans MS" panose="030F0702030302020204" pitchFamily="66" charset="0"/>
              </a:rPr>
              <a:t>.</a:t>
            </a:r>
            <a:endParaRPr lang="ru-RU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0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" y="1173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787" y="116632"/>
            <a:ext cx="6624736" cy="108012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5715FD"/>
                </a:solidFill>
                <a:latin typeface="Comic Sans MS" panose="030F0702030302020204" pitchFamily="66" charset="0"/>
              </a:rPr>
              <a:t>Какие условия должны быть созданы в ДОУ для реализации Программы?</a:t>
            </a:r>
            <a:br>
              <a:rPr lang="ru-RU" sz="1800" b="1" dirty="0" smtClean="0">
                <a:solidFill>
                  <a:srgbClr val="5715FD"/>
                </a:solidFill>
                <a:latin typeface="Comic Sans MS" panose="030F0702030302020204" pitchFamily="66" charset="0"/>
              </a:rPr>
            </a:br>
            <a:endParaRPr lang="ru-RU" sz="1800" b="1" dirty="0">
              <a:solidFill>
                <a:srgbClr val="5715FD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301717"/>
            <a:ext cx="1656184" cy="2268251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65104"/>
            <a:ext cx="2118717" cy="2325421"/>
          </a:xfrm>
        </p:spPr>
      </p:pic>
      <p:sp>
        <p:nvSpPr>
          <p:cNvPr id="12" name="Заголовок 4"/>
          <p:cNvSpPr txBox="1">
            <a:spLocks/>
          </p:cNvSpPr>
          <p:nvPr/>
        </p:nvSpPr>
        <p:spPr>
          <a:xfrm>
            <a:off x="467544" y="951650"/>
            <a:ext cx="6624736" cy="360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 smtClean="0">
                <a:latin typeface="Comic Sans MS" panose="030F0702030302020204" pitchFamily="66" charset="0"/>
              </a:rPr>
              <a:t>	</a:t>
            </a:r>
            <a:r>
              <a:rPr lang="ru-RU" sz="2100" dirty="0" smtClean="0">
                <a:latin typeface="Comic Sans MS" panose="030F0702030302020204" pitchFamily="66" charset="0"/>
              </a:rPr>
              <a:t>Для реализации основной общеобразовательной программы необходимо создание следующих условий: кадровых, финансовых, материально-технических, психолого-педагогических, а так же создание развивающей предметно-пространственной среды.</a:t>
            </a:r>
          </a:p>
          <a:p>
            <a:pPr algn="l"/>
            <a:r>
              <a:rPr lang="ru-RU" sz="2100" dirty="0" smtClean="0">
                <a:latin typeface="Comic Sans MS" panose="030F0702030302020204" pitchFamily="66" charset="0"/>
              </a:rPr>
              <a:t>	Результатом реализации этих условий будет создание комфортной развивающей образовательной среды, которая обеспечит доступность качественного дошкольного образования, духовно-нравственное развитие и воспитание обучающихся, охрану и укрепление их здоровья.</a:t>
            </a:r>
            <a:endParaRPr lang="ru-RU" sz="21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52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260648"/>
            <a:ext cx="6840760" cy="866527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5715FD"/>
                </a:solidFill>
                <a:latin typeface="Comic Sans MS" panose="030F0702030302020204" pitchFamily="66" charset="0"/>
              </a:rPr>
              <a:t>Как изменятся взаимоотношения с родителями (законными представителями)?</a:t>
            </a:r>
            <a:endParaRPr lang="ru-RU" sz="2400" b="1" dirty="0">
              <a:solidFill>
                <a:srgbClr val="5715FD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1268760"/>
            <a:ext cx="6624736" cy="4176464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	</a:t>
            </a:r>
            <a:r>
              <a:rPr lang="ru-RU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Документ ориентирует на взаимодействие с родителями (законными представителями): родители (законные представители) должны участвовать в реализации программы, в создании условий для полноценного и своевременного развития ребенка в дошкольном детстве, чтобы не упустить важнейший период в развитии его личности. Родители (законные представители) должны быть активными участниками образовательных отношений, участниками всех проектов, независимо от того, какая деятельность в них доминирует, а не просто сторонними наблюдателями.</a:t>
            </a:r>
            <a:endParaRPr lang="ru-RU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22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6262464" cy="792087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5715FD"/>
                </a:solidFill>
                <a:latin typeface="Comic Sans MS" panose="030F0702030302020204" pitchFamily="66" charset="0"/>
              </a:rPr>
              <a:t>В соответствии с ФГОС ДО ДОУ обязано:</a:t>
            </a:r>
            <a:r>
              <a:rPr lang="ru-RU" sz="1600" b="1" dirty="0" smtClean="0">
                <a:solidFill>
                  <a:srgbClr val="5715FD"/>
                </a:solidFill>
                <a:latin typeface="Comic Sans MS" panose="030F0702030302020204" pitchFamily="66" charset="0"/>
              </a:rPr>
              <a:t/>
            </a:r>
            <a:br>
              <a:rPr lang="ru-RU" sz="1600" b="1" dirty="0" smtClean="0">
                <a:solidFill>
                  <a:srgbClr val="5715FD"/>
                </a:solidFill>
                <a:latin typeface="Comic Sans MS" panose="030F0702030302020204" pitchFamily="66" charset="0"/>
              </a:rPr>
            </a:br>
            <a:endParaRPr lang="ru-RU" sz="1600" b="1" dirty="0">
              <a:solidFill>
                <a:srgbClr val="5715FD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23528" y="692696"/>
            <a:ext cx="6400800" cy="3600400"/>
          </a:xfrm>
        </p:spPr>
        <p:txBody>
          <a:bodyPr>
            <a:normAutofit fontScale="92500"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Информировать родителей (законных представителей) и общественность  относительно целей дошкольного образования, общих для всего образовательного пространства РФ, а так же о Программе, и не только семью, но и всех заинтересованных лиц, вовлеченных в образовательную деятельность;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Обеспечить открытость дошкольного образования;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Создавать условия для участия родителей (законных представителей) в образовательной деятельности;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Поддерживать </a:t>
            </a:r>
            <a:r>
              <a:rPr lang="ru-RU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родителей (законных представителей</a:t>
            </a:r>
            <a:r>
              <a:rPr lang="ru-RU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) в воспитании детей, охране и укреплении их здоровья;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Обеспечить вовлечение семей непосредственно в образовательную деятельность, в том числе посредством создания образовательных проектов совместно с семьей на основе выявления потребностей и поддержки образовательных инициатив семьи; </a:t>
            </a:r>
            <a:endParaRPr lang="ru-RU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37112"/>
            <a:ext cx="1584325" cy="1616075"/>
          </a:xfrm>
        </p:spPr>
      </p:pic>
      <p:sp>
        <p:nvSpPr>
          <p:cNvPr id="9" name="Подзаголовок 6"/>
          <p:cNvSpPr txBox="1">
            <a:spLocks/>
          </p:cNvSpPr>
          <p:nvPr/>
        </p:nvSpPr>
        <p:spPr>
          <a:xfrm>
            <a:off x="1619672" y="4293096"/>
            <a:ext cx="5256584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Создавать условия для взрослых по поиску, использованию материалов, обеспечивающих реализацию Программы, в том числе в информационной среде, а также для обсуждения с родителями (законными представителями) детей вопросов, связанных с реализацией Программы.</a:t>
            </a:r>
            <a:endParaRPr lang="ru-RU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468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3688" y="4005064"/>
            <a:ext cx="6552728" cy="13681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5715FD"/>
                </a:solidFill>
                <a:latin typeface="Comic Sans MS" panose="030F0702030302020204" pitchFamily="66" charset="0"/>
              </a:rPr>
              <a:t>Спасибо за внимание!</a:t>
            </a:r>
            <a:endParaRPr lang="ru-RU" dirty="0">
              <a:solidFill>
                <a:srgbClr val="5715FD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330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988840"/>
            <a:ext cx="4114800" cy="115699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Стандарт – общественный договор, учитывающий социальный запрос семьи, общества и государства</a:t>
            </a:r>
            <a:endParaRPr lang="ru-RU" sz="2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14" y="2893723"/>
            <a:ext cx="2667000" cy="1905000"/>
          </a:xfrm>
        </p:spPr>
      </p:pic>
      <p:sp>
        <p:nvSpPr>
          <p:cNvPr id="8" name="Скругленный прямоугольник 7"/>
          <p:cNvSpPr/>
          <p:nvPr/>
        </p:nvSpPr>
        <p:spPr>
          <a:xfrm>
            <a:off x="251520" y="4869160"/>
            <a:ext cx="3096344" cy="180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СЕМЬЯ</a:t>
            </a:r>
          </a:p>
          <a:p>
            <a:pPr algn="ctr"/>
            <a:r>
              <a:rPr lang="ru-RU" b="1" dirty="0" smtClean="0">
                <a:solidFill>
                  <a:srgbClr val="5715FD"/>
                </a:solidFill>
              </a:rPr>
              <a:t>Личностная успешность</a:t>
            </a:r>
          </a:p>
          <a:p>
            <a:pPr algn="ctr"/>
            <a:r>
              <a:rPr lang="ru-RU" b="1" dirty="0" smtClean="0">
                <a:solidFill>
                  <a:srgbClr val="5715FD"/>
                </a:solidFill>
              </a:rPr>
              <a:t>Социальная успешность</a:t>
            </a:r>
          </a:p>
          <a:p>
            <a:pPr algn="ctr"/>
            <a:r>
              <a:rPr lang="ru-RU" b="1" dirty="0" smtClean="0">
                <a:solidFill>
                  <a:srgbClr val="5715FD"/>
                </a:solidFill>
              </a:rPr>
              <a:t>Профессиональная успешность</a:t>
            </a:r>
            <a:endParaRPr lang="ru-RU" b="1" dirty="0">
              <a:solidFill>
                <a:srgbClr val="5715FD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52120" y="4869160"/>
            <a:ext cx="3096344" cy="180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ГОСУДАРСТВО</a:t>
            </a:r>
          </a:p>
          <a:p>
            <a:pPr algn="ctr"/>
            <a:r>
              <a:rPr lang="ru-RU" b="1" dirty="0" smtClean="0">
                <a:solidFill>
                  <a:srgbClr val="5715FD"/>
                </a:solidFill>
              </a:rPr>
              <a:t>Национальное единство</a:t>
            </a:r>
          </a:p>
          <a:p>
            <a:pPr algn="ctr"/>
            <a:r>
              <a:rPr lang="ru-RU" b="1" dirty="0" smtClean="0">
                <a:solidFill>
                  <a:srgbClr val="5715FD"/>
                </a:solidFill>
              </a:rPr>
              <a:t>Безопасность</a:t>
            </a:r>
          </a:p>
          <a:p>
            <a:pPr algn="ctr"/>
            <a:r>
              <a:rPr lang="ru-RU" b="1" dirty="0" smtClean="0">
                <a:solidFill>
                  <a:srgbClr val="5715FD"/>
                </a:solidFill>
              </a:rPr>
              <a:t>Развитие человеческого потенциала</a:t>
            </a:r>
          </a:p>
          <a:p>
            <a:pPr algn="ctr"/>
            <a:r>
              <a:rPr lang="ru-RU" b="1" dirty="0" smtClean="0">
                <a:solidFill>
                  <a:srgbClr val="5715FD"/>
                </a:solidFill>
              </a:rPr>
              <a:t>Конкурентоспособность</a:t>
            </a:r>
            <a:endParaRPr lang="ru-RU" b="1" dirty="0">
              <a:solidFill>
                <a:srgbClr val="5715FD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52120" y="1988840"/>
            <a:ext cx="3312368" cy="180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ОБЩЕСТВО</a:t>
            </a:r>
          </a:p>
          <a:p>
            <a:pPr algn="ctr"/>
            <a:r>
              <a:rPr lang="ru-RU" b="1" dirty="0" smtClean="0">
                <a:solidFill>
                  <a:srgbClr val="5715FD"/>
                </a:solidFill>
              </a:rPr>
              <a:t>Безопасность и здоровье</a:t>
            </a:r>
          </a:p>
          <a:p>
            <a:pPr algn="ctr"/>
            <a:r>
              <a:rPr lang="ru-RU" b="1" dirty="0" smtClean="0">
                <a:solidFill>
                  <a:srgbClr val="5715FD"/>
                </a:solidFill>
              </a:rPr>
              <a:t>Свобода и ответственность</a:t>
            </a:r>
          </a:p>
          <a:p>
            <a:pPr algn="ctr"/>
            <a:r>
              <a:rPr lang="ru-RU" b="1" dirty="0" smtClean="0">
                <a:solidFill>
                  <a:srgbClr val="5715FD"/>
                </a:solidFill>
              </a:rPr>
              <a:t>Социальная справедливость</a:t>
            </a:r>
          </a:p>
          <a:p>
            <a:pPr algn="ctr"/>
            <a:r>
              <a:rPr lang="ru-RU" b="1" dirty="0" smtClean="0">
                <a:solidFill>
                  <a:srgbClr val="5715FD"/>
                </a:solidFill>
              </a:rPr>
              <a:t>Благосостояние</a:t>
            </a:r>
            <a:endParaRPr lang="ru-RU" b="1" dirty="0">
              <a:solidFill>
                <a:srgbClr val="5715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1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ероника\Desktop\ФОНЫ\шаблон 2 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43608" y="116632"/>
            <a:ext cx="4678287" cy="96353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5715FD"/>
                </a:solidFill>
                <a:latin typeface="Comic Sans MS" panose="030F0702030302020204" pitchFamily="66" charset="0"/>
              </a:rPr>
              <a:t>Уважаемые родители!</a:t>
            </a:r>
            <a:endParaRPr lang="ru-RU" sz="3600" dirty="0">
              <a:solidFill>
                <a:srgbClr val="5715FD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6400800" cy="5472608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	С 1 января 2014 года введен в действие Федеральный государственный образовательный стандарт дошкольного образования (далее - ФГОС ДО).</a:t>
            </a:r>
          </a:p>
          <a:p>
            <a:pPr algn="just"/>
            <a:r>
              <a:rPr lang="ru-RU" sz="1600" b="1" dirty="0" smtClean="0">
                <a:solidFill>
                  <a:srgbClr val="5715FD"/>
                </a:solidFill>
                <a:latin typeface="Comic Sans MS" panose="030F0702030302020204" pitchFamily="66" charset="0"/>
              </a:rPr>
              <a:t>	Что такое ФГОС ДО?</a:t>
            </a:r>
          </a:p>
          <a:p>
            <a:pPr algn="just"/>
            <a:r>
              <a:rPr lang="ru-RU" sz="1600" dirty="0" smtClean="0">
                <a:solidFill>
                  <a:srgbClr val="5715FD"/>
                </a:solidFill>
                <a:latin typeface="Comic Sans MS" panose="030F0702030302020204" pitchFamily="66" charset="0"/>
              </a:rPr>
              <a:t>	</a:t>
            </a:r>
            <a:r>
              <a:rPr lang="ru-RU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ФГОС ДО устанавливается в Российской Федерации в соответствии с пунктом 6 части 1 статьи 6 Федерального закона от 29 декабря 2012 года № 273 – ФЗ «Об образовании в Российской Федерации» и представляет собой «совокупность требований, обязательных при реализации основных образовательных программ дошкольного образования (ООП ДО) образовательными учреждениями, имеющими государственную аккредитацию». С официальным приказом о введении в действие ФГОС ДО и текстом Стандарта можно познакомиться на сайте ДОУ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//malyhok-ntu.tvoysadik.ru </a:t>
            </a:r>
            <a:r>
              <a:rPr lang="ru-RU" sz="1600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в разделе «документы».</a:t>
            </a:r>
          </a:p>
          <a:p>
            <a:pPr algn="just"/>
            <a:r>
              <a:rPr lang="ru-RU" sz="1600" dirty="0">
                <a:solidFill>
                  <a:srgbClr val="5715FD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ru-RU" sz="1600" b="1" dirty="0" smtClean="0">
                <a:solidFill>
                  <a:srgbClr val="5715FD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С чем связано введение ФГОС ДО?</a:t>
            </a:r>
            <a:r>
              <a:rPr lang="en-US" sz="1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ru-RU" sz="1600" b="1" dirty="0" smtClean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r>
              <a:rPr lang="ru-RU" sz="1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ru-RU" sz="1600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Введение ФГОС ДО связано с тем, что настала необходимость стандартизации содержания дошкольного образования, для того чтобы, обеспечить каждому ребенку равные стартовые возможности для успешного обучения в школе. Однако стандартизация дошкольного образования не предусматривает предъявления жестких требований к детям дошкольного возраста, не рассматривает их в жестких «стандартных» рамках.</a:t>
            </a:r>
            <a:endParaRPr lang="ru-RU" sz="1600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58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060848"/>
            <a:ext cx="8424936" cy="3888432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smtClean="0">
                <a:solidFill>
                  <a:srgbClr val="5715FD"/>
                </a:solidFill>
                <a:latin typeface="Comic Sans MS" panose="030F0702030302020204" pitchFamily="66" charset="0"/>
              </a:rPr>
              <a:t>	Для кого написан ФГОС ДО, с какой целью?</a:t>
            </a:r>
            <a:br>
              <a:rPr lang="ru-RU" sz="1600" b="1" dirty="0" smtClean="0">
                <a:solidFill>
                  <a:srgbClr val="5715FD"/>
                </a:solidFill>
                <a:latin typeface="Comic Sans MS" panose="030F0702030302020204" pitchFamily="66" charset="0"/>
              </a:rPr>
            </a:br>
            <a:r>
              <a:rPr lang="ru-RU" sz="1600" dirty="0">
                <a:latin typeface="Comic Sans MS" panose="030F0702030302020204" pitchFamily="66" charset="0"/>
              </a:rPr>
              <a:t>	</a:t>
            </a:r>
            <a:r>
              <a:rPr lang="ru-RU" sz="1600" dirty="0" smtClean="0">
                <a:latin typeface="Comic Sans MS" panose="030F0702030302020204" pitchFamily="66" charset="0"/>
              </a:rPr>
              <a:t>ФГОС ДО написан для всех участников образовательного отношений (педагогов, воспитанников, их родителей (законных представителей), социальных партнеров, общественности) и направлен на достижение следующих целей:</a:t>
            </a:r>
            <a:br>
              <a:rPr lang="ru-RU" sz="1600" dirty="0" smtClean="0">
                <a:latin typeface="Comic Sans MS" panose="030F0702030302020204" pitchFamily="66" charset="0"/>
              </a:rPr>
            </a:br>
            <a:r>
              <a:rPr lang="ru-RU" sz="1600" dirty="0">
                <a:latin typeface="Comic Sans MS" panose="030F0702030302020204" pitchFamily="66" charset="0"/>
              </a:rPr>
              <a:t> </a:t>
            </a:r>
            <a:r>
              <a:rPr lang="ru-RU" sz="1600" dirty="0" smtClean="0">
                <a:latin typeface="Comic Sans MS" panose="030F0702030302020204" pitchFamily="66" charset="0"/>
              </a:rPr>
              <a:t>* повышение социального статуса дошкольного образования;</a:t>
            </a:r>
            <a:br>
              <a:rPr lang="ru-RU" sz="1600" dirty="0" smtClean="0">
                <a:latin typeface="Comic Sans MS" panose="030F0702030302020204" pitchFamily="66" charset="0"/>
              </a:rPr>
            </a:br>
            <a:r>
              <a:rPr lang="ru-RU" sz="1600" dirty="0" smtClean="0">
                <a:latin typeface="Comic Sans MS" panose="030F0702030302020204" pitchFamily="66" charset="0"/>
              </a:rPr>
              <a:t> * обеспечение государством равенства возможностей для каждого ребенка в получении качественного дошкольного образования;</a:t>
            </a:r>
            <a:br>
              <a:rPr lang="ru-RU" sz="1600" dirty="0" smtClean="0">
                <a:latin typeface="Comic Sans MS" panose="030F0702030302020204" pitchFamily="66" charset="0"/>
              </a:rPr>
            </a:br>
            <a:r>
              <a:rPr lang="ru-RU" sz="1600" dirty="0">
                <a:latin typeface="Comic Sans MS" panose="030F0702030302020204" pitchFamily="66" charset="0"/>
              </a:rPr>
              <a:t> </a:t>
            </a:r>
            <a:r>
              <a:rPr lang="ru-RU" sz="1600" dirty="0" smtClean="0">
                <a:latin typeface="Comic Sans MS" panose="030F0702030302020204" pitchFamily="66" charset="0"/>
              </a:rPr>
              <a:t>* 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освоения;</a:t>
            </a:r>
            <a:br>
              <a:rPr lang="ru-RU" sz="1600" dirty="0" smtClean="0">
                <a:latin typeface="Comic Sans MS" panose="030F0702030302020204" pitchFamily="66" charset="0"/>
              </a:rPr>
            </a:br>
            <a:r>
              <a:rPr lang="ru-RU" sz="1600" dirty="0">
                <a:latin typeface="Comic Sans MS" panose="030F0702030302020204" pitchFamily="66" charset="0"/>
              </a:rPr>
              <a:t> </a:t>
            </a:r>
            <a:r>
              <a:rPr lang="ru-RU" sz="1600" dirty="0" smtClean="0">
                <a:latin typeface="Comic Sans MS" panose="030F0702030302020204" pitchFamily="66" charset="0"/>
              </a:rPr>
              <a:t>* сохранение единства образовательного пространства РФ относительно уровня дошкольного образования.</a:t>
            </a:r>
            <a:br>
              <a:rPr lang="ru-RU" sz="1600" dirty="0" smtClean="0">
                <a:latin typeface="Comic Sans MS" panose="030F0702030302020204" pitchFamily="66" charset="0"/>
              </a:rPr>
            </a:br>
            <a:endParaRPr lang="ru-RU" sz="1600" b="1" dirty="0">
              <a:solidFill>
                <a:srgbClr val="5715FD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238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6264696" cy="459482"/>
          </a:xfrm>
        </p:spPr>
        <p:txBody>
          <a:bodyPr>
            <a:noAutofit/>
          </a:bodyPr>
          <a:lstStyle/>
          <a:p>
            <a:pPr algn="l"/>
            <a:r>
              <a:rPr lang="ru-RU" sz="1600" b="1" dirty="0">
                <a:solidFill>
                  <a:srgbClr val="5715FD"/>
                </a:solidFill>
                <a:latin typeface="Comic Sans MS" panose="030F0702030302020204" pitchFamily="66" charset="0"/>
                <a:ea typeface="+mn-ea"/>
                <a:cs typeface="+mn-cs"/>
              </a:rPr>
              <a:t>Какие задачи дошкольного образования решает Стандарт?</a:t>
            </a:r>
            <a:endParaRPr lang="ru-RU" sz="16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1520" y="692696"/>
            <a:ext cx="6400800" cy="5904656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Охрана и укрепление физического и психического здоровья детей, в том числе их эмоционального благополучия;</a:t>
            </a:r>
          </a:p>
          <a:p>
            <a:pPr algn="just">
              <a:buFont typeface="Arial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Обеспечение равных возможностей для полноценного развития каждого ребенка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здоровья);</a:t>
            </a:r>
          </a:p>
          <a:p>
            <a:pPr algn="just">
              <a:buFont typeface="Arial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Обеспечение преемственности целей, задач и содержания образования, реализуемых в рамках образовательных программ различных уровней;</a:t>
            </a:r>
          </a:p>
          <a:p>
            <a:pPr algn="just">
              <a:buFont typeface="Arial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Создание благоприятных условий развития детей в соответствии с их возрастными и индивидуальными особенностями и склонностями, развитие способностей и творческого потенциала каждого ребенка как субъекта отношений с сами собой, другими детьми, взрослыми и миром;</a:t>
            </a:r>
          </a:p>
          <a:p>
            <a:pPr algn="just">
              <a:buFont typeface="Arial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Объединение обучения и воспитания в целостный образовательный процесс на основе духовно-нравственных и социокультурных ценностей и принятых в обществе правил и норм поведения в интересах человека, семьи, общества;</a:t>
            </a:r>
          </a:p>
          <a:p>
            <a:pPr algn="l">
              <a:buFont typeface="Arial" charset="0"/>
              <a:buChar char="•"/>
            </a:pPr>
            <a:endParaRPr lang="ru-RU" sz="16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 algn="l">
              <a:buFont typeface="Arial" charset="0"/>
              <a:buChar char="•"/>
            </a:pPr>
            <a:endParaRPr lang="ru-RU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129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6406480" cy="603498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5715FD"/>
                </a:solidFill>
                <a:latin typeface="Comic Sans MS" panose="030F0702030302020204" pitchFamily="66" charset="0"/>
              </a:rPr>
              <a:t>Какие задачи дошкольного образования решает Стандарт?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620688"/>
            <a:ext cx="6624736" cy="6048672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Формирование общей культуры личности детей, в том числе ценностей здорового образа жизни, развитие их социальных, нравственных, эстетических, интеллектуальных, физических качеств, инициативности, самостоятельности и ответственности ребенка, формирование предпосылок учебной деятельности;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Обеспечение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учетом образовательных потребностей, способностей и состояния здоровья детей;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Формирование социокультурной среды, соответствующей возрастным, индивидуальным, психологическим и физиологическим особенностям детей;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Обеспечение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</a:t>
            </a:r>
            <a:endParaRPr lang="ru-RU" sz="1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848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9512" y="1988840"/>
            <a:ext cx="5038328" cy="79451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5715FD"/>
                </a:solidFill>
                <a:latin typeface="Comic Sans MS" panose="030F0702030302020204" pitchFamily="66" charset="0"/>
              </a:rPr>
              <a:t>Какие новые требования выдвигает ФГОС ДО?</a:t>
            </a:r>
            <a:endParaRPr lang="ru-RU" sz="2400" b="1" dirty="0">
              <a:solidFill>
                <a:srgbClr val="5715FD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2564904"/>
            <a:ext cx="7920880" cy="4176464"/>
          </a:xfrm>
        </p:spPr>
        <p:txBody>
          <a:bodyPr>
            <a:normAutofit lnSpcReduction="10000"/>
          </a:bodyPr>
          <a:lstStyle/>
          <a:p>
            <a:pPr algn="just"/>
            <a:endParaRPr lang="ru-RU" sz="24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Стандарт выдвигает три группы требований: </a:t>
            </a:r>
          </a:p>
          <a:p>
            <a:pPr marL="342900" indent="-342900" algn="l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Требования к структуре основной образовательной программы дошкольного образования;</a:t>
            </a:r>
          </a:p>
          <a:p>
            <a:pPr marL="342900" indent="-342900" algn="l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Требования к условиям реализации основной образовательной программы дошкольного образования;</a:t>
            </a:r>
          </a:p>
          <a:p>
            <a:pPr marL="342900" indent="-342900" algn="l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Требования к результатам освоения основной образовательной программы дошкольного образования.</a:t>
            </a:r>
            <a:endParaRPr lang="ru-RU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274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2130425"/>
            <a:ext cx="8640960" cy="506487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5715FD"/>
                </a:solidFill>
                <a:latin typeface="Comic Sans MS" panose="030F0702030302020204" pitchFamily="66" charset="0"/>
              </a:rPr>
              <a:t>Что является отличительной особенностью ФГОС ДО?</a:t>
            </a:r>
            <a:endParaRPr lang="ru-RU" sz="1800" b="1" dirty="0">
              <a:solidFill>
                <a:srgbClr val="5715FD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7504" y="2636912"/>
            <a:ext cx="8928992" cy="410445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	</a:t>
            </a:r>
            <a:r>
              <a:rPr lang="ru-RU" sz="1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В отличие от других стандартов, ФГОС ДО не является основой оценки соответствия установленным требованиям образовательной деятельности и подготовки обучающихся. Освоение образовательных программ дошкольного образования не сопровождается проведением промежуточных результатов аттестаций и итоговой аттестации обучающихся.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	</a:t>
            </a:r>
            <a:r>
              <a:rPr lang="ru-RU" sz="1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ФГОС ДО не допускает переноса учебно-дисциплинарной модели образования на жизнь ребенка дошкольного возраста. Новый документ ставит  во главу угла индивидуальный подход к ребенку через игру, где  происходит сохранение </a:t>
            </a:r>
            <a:r>
              <a:rPr lang="ru-RU" sz="1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самоценности</a:t>
            </a:r>
            <a:r>
              <a:rPr lang="ru-RU" sz="1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дошкольного  детства и сохраняется сама природа дошкольника.  Необходимо отметить, что каждому виду детской деятельности соответствуют определенные формы работы с детьми. Изменяется и способ организации детских видов деятельности: не руководство взрослого, а совместная (партнерская) деятельность взрослого и ребенка – это наиболее естественный и эффективный контекст развития в дошкольном детстве.</a:t>
            </a:r>
            <a:endParaRPr lang="ru-RU" sz="1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961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3388" y="188641"/>
            <a:ext cx="6616844" cy="100811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5715FD"/>
                </a:solidFill>
                <a:latin typeface="Comic Sans MS" panose="030F0702030302020204" pitchFamily="66" charset="0"/>
              </a:rPr>
              <a:t>Виды деятельности – сквозные механизмы развития ребенка</a:t>
            </a:r>
            <a:endParaRPr lang="ru-RU" sz="2000" b="1" dirty="0">
              <a:solidFill>
                <a:srgbClr val="5715FD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7504" y="1124744"/>
            <a:ext cx="6768752" cy="5616624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smtClean="0">
                <a:solidFill>
                  <a:srgbClr val="5715FD"/>
                </a:solidFill>
                <a:latin typeface="Comic Sans MS" panose="030F0702030302020204" pitchFamily="66" charset="0"/>
              </a:rPr>
              <a:t>В младенческом возрасте (2 месяца – 1 год) – </a:t>
            </a:r>
            <a:r>
              <a:rPr lang="ru-RU" sz="1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непосредственное эмоциональное общение  с взрослым, манипулирование с предметами и познавательно-исследовательские действия, восприятие музыки, детских песен и стихов, двигательная активность и тактильно-двигательные игры;</a:t>
            </a:r>
            <a:endParaRPr lang="ru-RU" sz="1800" b="1" dirty="0" smtClean="0">
              <a:solidFill>
                <a:srgbClr val="5715FD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sz="1800" b="1" dirty="0" smtClean="0">
                <a:solidFill>
                  <a:srgbClr val="5715FD"/>
                </a:solidFill>
                <a:latin typeface="Comic Sans MS" panose="030F0702030302020204" pitchFamily="66" charset="0"/>
              </a:rPr>
              <a:t>В раннем возрасте ( 1 год – 3 года) – </a:t>
            </a:r>
            <a:r>
              <a:rPr lang="ru-RU" sz="1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предметная деятельность и игры с составными  и динамическими игрушками; экспериментирование с материалами и веществами (песок, вода, тесто и пр.), общение с взрослым и совместные игры со сверстниками под руководством взрослого, самообслуживание и действия с бытовыми предметами-орудиями (ложка, совок, лопатка и пр.), восприятие смысла музыки, сказок, стихов, рассматривание картинок, двигательная активность;</a:t>
            </a:r>
            <a:endParaRPr lang="ru-RU" sz="1800" b="1" dirty="0" smtClean="0">
              <a:solidFill>
                <a:srgbClr val="5715FD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4986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840</Words>
  <Application>Microsoft Office PowerPoint</Application>
  <PresentationFormat>Экран (4:3)</PresentationFormat>
  <Paragraphs>75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Муниципальное бюджетное дошкольное образовательное учреждение детский сад общеразвивающего вида с приоритетным осуществлением деятельности по физическому развитию детей «Чебурашка»</vt:lpstr>
      <vt:lpstr>Стандарт – общественный договор, учитывающий социальный запрос семьи, общества и государства</vt:lpstr>
      <vt:lpstr>Уважаемые родители!</vt:lpstr>
      <vt:lpstr> Для кого написан ФГОС ДО, с какой целью?  ФГОС ДО написан для всех участников образовательного отношений (педагогов, воспитанников, их родителей (законных представителей), социальных партнеров, общественности) и направлен на достижение следующих целей:  * повышение социального статуса дошкольного образования;  * обеспечение государством равенства возможностей для каждого ребенка в получении качественного дошкольного образования;  * 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освоения;  * сохранение единства образовательного пространства РФ относительно уровня дошкольного образования. </vt:lpstr>
      <vt:lpstr>Какие задачи дошкольного образования решает Стандарт?</vt:lpstr>
      <vt:lpstr>Какие задачи дошкольного образования решает Стандарт?</vt:lpstr>
      <vt:lpstr>Какие новые требования выдвигает ФГОС ДО?</vt:lpstr>
      <vt:lpstr>Что является отличительной особенностью ФГОС ДО?</vt:lpstr>
      <vt:lpstr>Виды деятельности – сквозные механизмы развития ребенка</vt:lpstr>
      <vt:lpstr>Виды деятельности – сквозные механизмы  развития ребенка</vt:lpstr>
      <vt:lpstr>Какие требования к результатам освоения основной образовательной программы дошкольного образования устанавливает ФГОС ДО?</vt:lpstr>
      <vt:lpstr>  Целевые ориентиры на этапе завершения дошкольного образования: ребенок овладевает основными культурными способами деятельности, проявляет инициативу и самостоятельность в разных видах деятельности –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деятельности; ребенок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конфликты; ребенок обладает развитым воображением, которое реализуется в разных видах деятельности, и прежде всего в игре; ребенок владеет разными формами и видами игры, различает условную и реальную ситуации, умеет подчиняться разным правилам и социальным нормам; ребенок достаточно хорошо владеет устной речью, может выражать свои мысли и желания, может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ребенка складываются предпосылки грамотности;  </vt:lpstr>
      <vt:lpstr>у ребенка развита крупная и мелкая моторика; он подвижен, вынослив, владеет основными движениями, может контролировать свои движения и управлять ими; 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гигиены; 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ребенок способен к принятию собственных решений, опираясь на свои знания и умения в различных видах деятельности.  Таким образом, целевые ориентиры представляют собой не оценку достижений ребенка в жестких рамках: знания, умения и навыки, а социальные и психологические характеристики возможных достижений ребенка.</vt:lpstr>
      <vt:lpstr>Какие условия должны быть созданы в ДОУ для реализации Программы? </vt:lpstr>
      <vt:lpstr>Как изменятся взаимоотношения с родителями (законными представителями)?</vt:lpstr>
      <vt:lpstr>В соответствии с ФГОС ДО ДОУ обязано: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для детей раннего возраста «Малышок»</dc:title>
  <dc:creator>Вероника</dc:creator>
  <cp:lastModifiedBy>Вероника</cp:lastModifiedBy>
  <cp:revision>31</cp:revision>
  <dcterms:created xsi:type="dcterms:W3CDTF">2014-12-05T04:37:14Z</dcterms:created>
  <dcterms:modified xsi:type="dcterms:W3CDTF">2015-10-03T15:07:39Z</dcterms:modified>
</cp:coreProperties>
</file>