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15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099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602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89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76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62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45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55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163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72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79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1D35C-18FF-453E-A970-172F7C15EC69}" type="datetimeFigureOut">
              <a:rPr lang="ru-RU" smtClean="0"/>
              <a:t>03.10.2015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C69A2-271C-4974-8579-36608A05D5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8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ероника\Desktop\ФОНЫ\шаблон 2 титульни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283968" y="260648"/>
            <a:ext cx="4534272" cy="1440160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Муниципальное бюджетное дошкольное образовательное учреждение детский сад </a:t>
            </a:r>
            <a:r>
              <a:rPr lang="ru-RU" sz="1600" dirty="0" smtClean="0">
                <a:solidFill>
                  <a:srgbClr val="0070C0"/>
                </a:solidFill>
              </a:rPr>
              <a:t>общеразвивающего вида с приоритетным осуществлением деятельности по физическому развитию детей «Чебурашка»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051720" y="5301208"/>
            <a:ext cx="5634037" cy="1062037"/>
          </a:xfrm>
        </p:spPr>
        <p:txBody>
          <a:bodyPr/>
          <a:lstStyle/>
          <a:p>
            <a:r>
              <a:rPr lang="ru-RU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Родителям о ФГОС ДО</a:t>
            </a:r>
            <a:endParaRPr lang="ru-RU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441596"/>
            <a:ext cx="4233837" cy="185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994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699" y="188640"/>
            <a:ext cx="6838528" cy="1008112"/>
          </a:xfrm>
        </p:spPr>
        <p:txBody>
          <a:bodyPr/>
          <a:lstStyle/>
          <a:p>
            <a:r>
              <a:rPr lang="ru-RU" sz="2000" b="1" dirty="0">
                <a:solidFill>
                  <a:srgbClr val="5715FD"/>
                </a:solidFill>
                <a:latin typeface="Comic Sans MS" panose="030F0702030302020204" pitchFamily="66" charset="0"/>
              </a:rPr>
              <a:t>Виды деятельности – сквозные механизмы </a:t>
            </a:r>
            <a:r>
              <a:rPr lang="ru-RU" sz="20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/>
            </a:r>
            <a:br>
              <a:rPr lang="ru-RU" sz="20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r>
              <a:rPr lang="ru-RU" sz="20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развития </a:t>
            </a:r>
            <a:r>
              <a:rPr lang="ru-RU" sz="2000" b="1" dirty="0">
                <a:solidFill>
                  <a:srgbClr val="5715FD"/>
                </a:solidFill>
                <a:latin typeface="Comic Sans MS" panose="030F0702030302020204" pitchFamily="66" charset="0"/>
              </a:rPr>
              <a:t>ребенка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504" y="1052736"/>
            <a:ext cx="6768752" cy="5616624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В дошкольном возрасте (3 года – 8 лет) – 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ряд видов деятельности, таких как игровая, включая сюжетно-ролевую игру, игру с правилами и другие виды игры, коммуникативная (общение и взаимодействие со взрослыми и сверстниками), познавательно-исследовательская (исследования объектов окружающего мира и экспериментирования с ними), а также восприятие художественной литературы и фольклора, самообслуживание и элементарный бытовой труд (в помещении и на улице),  конструирование из разного материала, включая конструкторы, модули, бумагу, природный и иной материал, изобразительная (рисование, лепка, аппликация),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 и двигательная (овладение основными движениями) формы активности ребенка.</a:t>
            </a:r>
            <a:endParaRPr lang="ru-RU" sz="18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58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" y="1916832"/>
            <a:ext cx="8928992" cy="650503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Какие требования к результатам освоения основной образовательной программы дошкольного образования устанавливает ФГОС ДО?</a:t>
            </a:r>
            <a:endParaRPr lang="ru-RU" sz="20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2492896"/>
            <a:ext cx="8784976" cy="42484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Требования ФГОС ДО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том или ином этапе дошкольного детства.</a:t>
            </a:r>
          </a:p>
          <a:p>
            <a:pPr algn="just"/>
            <a: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Целевые ориентиры в младенческом и раннем возрасте: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стремится к общению со взрослыми и активно подражает им в движениях и действиях;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появляются игры, в которых ребенок воспроизводит действия взрослого;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Проявляет интерес к сверстникам; наблюдает за их действиями и подражает им;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У ребенка развита крупная моторика, он стремится осваивать различные виды движения (бег, лазанье, перешагивание и пр.)</a:t>
            </a:r>
          </a:p>
          <a:p>
            <a:pPr algn="just"/>
            <a:endParaRPr lang="ru-RU" sz="1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/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27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512" y="1988840"/>
            <a:ext cx="8856984" cy="475252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/>
            </a:r>
            <a:br>
              <a:rPr lang="ru-RU" sz="1800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r>
              <a:rPr lang="ru-RU" sz="1800" dirty="0">
                <a:solidFill>
                  <a:srgbClr val="5715FD"/>
                </a:solidFill>
                <a:latin typeface="Comic Sans MS" panose="030F0702030302020204" pitchFamily="66" charset="0"/>
              </a:rPr>
              <a:t/>
            </a:r>
            <a:br>
              <a:rPr lang="ru-RU" sz="1800" dirty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r>
              <a:rPr lang="ru-RU" sz="1800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Целевые ориентиры на этапе завершения дошкольного образования:</a:t>
            </a:r>
            <a:br>
              <a:rPr lang="ru-RU" sz="1800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r>
              <a:rPr lang="ru-RU" sz="1800" dirty="0" smtClean="0">
                <a:latin typeface="Comic Sans MS" panose="030F0702030302020204" pitchFamily="66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br>
              <a:rPr lang="ru-RU" sz="1800" dirty="0" smtClean="0">
                <a:latin typeface="Comic Sans MS" panose="030F0702030302020204" pitchFamily="66" charset="0"/>
              </a:rPr>
            </a:br>
            <a:r>
              <a:rPr lang="ru-RU" sz="1800" dirty="0" smtClean="0">
                <a:latin typeface="Comic Sans MS" panose="030F0702030302020204" pitchFamily="66" charset="0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br>
              <a:rPr lang="ru-RU" sz="1800" dirty="0" smtClean="0">
                <a:latin typeface="Comic Sans MS" panose="030F0702030302020204" pitchFamily="66" charset="0"/>
              </a:rPr>
            </a:br>
            <a:r>
              <a:rPr lang="ru-RU" sz="1800" dirty="0" smtClean="0">
                <a:latin typeface="Comic Sans MS" panose="030F0702030302020204" pitchFamily="66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br>
              <a:rPr lang="ru-RU" sz="1800" dirty="0" smtClean="0">
                <a:latin typeface="Comic Sans MS" panose="030F0702030302020204" pitchFamily="66" charset="0"/>
              </a:rPr>
            </a:br>
            <a:r>
              <a:rPr lang="ru-RU" sz="1800" dirty="0" smtClean="0">
                <a:latin typeface="Comic Sans MS" panose="030F0702030302020204" pitchFamily="66" charset="0"/>
              </a:rPr>
  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br>
              <a:rPr lang="ru-RU" sz="1800" dirty="0" smtClean="0">
                <a:latin typeface="Comic Sans MS" panose="030F0702030302020204" pitchFamily="66" charset="0"/>
              </a:rPr>
            </a:br>
            <a:r>
              <a:rPr lang="ru-RU" sz="2000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/>
            </a:r>
            <a:br>
              <a:rPr lang="ru-RU" sz="2000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endParaRPr lang="ru-RU" sz="2000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747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988840"/>
            <a:ext cx="8856984" cy="4680520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latin typeface="Comic Sans MS" panose="030F0702030302020204" pitchFamily="66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 smtClean="0">
                <a:latin typeface="Comic Sans MS" panose="030F0702030302020204" pitchFamily="66" charset="0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 smtClean="0">
                <a:latin typeface="Comic Sans MS" panose="030F0702030302020204" pitchFamily="66" charset="0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>
                <a:latin typeface="Comic Sans MS" panose="030F0702030302020204" pitchFamily="66" charset="0"/>
              </a:rPr>
              <a:t>	</a:t>
            </a:r>
            <a:r>
              <a:rPr lang="ru-RU" sz="1600" dirty="0" smtClean="0">
                <a:latin typeface="Comic Sans MS" panose="030F0702030302020204" pitchFamily="66" charset="0"/>
              </a:rPr>
              <a:t>Таким образом, целевые ориентиры представляют собой </a:t>
            </a:r>
            <a:r>
              <a:rPr lang="ru-RU" sz="1600" b="1" u="sng" dirty="0" smtClean="0">
                <a:latin typeface="Comic Sans MS" panose="030F0702030302020204" pitchFamily="66" charset="0"/>
              </a:rPr>
              <a:t>не</a:t>
            </a:r>
            <a:r>
              <a:rPr lang="ru-RU" sz="1600" dirty="0" smtClean="0">
                <a:latin typeface="Comic Sans MS" panose="030F0702030302020204" pitchFamily="66" charset="0"/>
              </a:rPr>
              <a:t> </a:t>
            </a:r>
            <a:r>
              <a:rPr lang="ru-RU" sz="1600" b="1" u="sng" dirty="0" smtClean="0">
                <a:latin typeface="Comic Sans MS" panose="030F0702030302020204" pitchFamily="66" charset="0"/>
              </a:rPr>
              <a:t>оценку достижений ребенка </a:t>
            </a:r>
            <a:r>
              <a:rPr lang="ru-RU" sz="1600" dirty="0" smtClean="0">
                <a:latin typeface="Comic Sans MS" panose="030F0702030302020204" pitchFamily="66" charset="0"/>
              </a:rPr>
              <a:t>в жестких рамках: знания, умения и навыки, а социальные и психологические </a:t>
            </a:r>
            <a:r>
              <a:rPr lang="ru-RU" sz="1600" b="1" u="sng" dirty="0" smtClean="0">
                <a:latin typeface="Comic Sans MS" panose="030F0702030302020204" pitchFamily="66" charset="0"/>
              </a:rPr>
              <a:t>характеристики возможных достижений ребенка</a:t>
            </a:r>
            <a:r>
              <a:rPr lang="ru-RU" sz="1600" dirty="0" smtClean="0">
                <a:latin typeface="Comic Sans MS" panose="030F0702030302020204" pitchFamily="66" charset="0"/>
              </a:rPr>
              <a:t>.</a:t>
            </a:r>
            <a:endParaRPr lang="ru-RU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0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" y="11739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787" y="116632"/>
            <a:ext cx="6624736" cy="108012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Какие условия должны быть созданы в ДОУ для реализации Программы?</a:t>
            </a:r>
            <a:br>
              <a:rPr lang="ru-RU" sz="18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endParaRPr lang="ru-RU" sz="18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Объект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301717"/>
            <a:ext cx="1656184" cy="2268251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365104"/>
            <a:ext cx="2118717" cy="2325421"/>
          </a:xfrm>
        </p:spPr>
      </p:pic>
      <p:sp>
        <p:nvSpPr>
          <p:cNvPr id="12" name="Заголовок 4"/>
          <p:cNvSpPr txBox="1">
            <a:spLocks/>
          </p:cNvSpPr>
          <p:nvPr/>
        </p:nvSpPr>
        <p:spPr>
          <a:xfrm>
            <a:off x="467544" y="951650"/>
            <a:ext cx="6624736" cy="3600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600" dirty="0" smtClean="0">
                <a:latin typeface="Comic Sans MS" panose="030F0702030302020204" pitchFamily="66" charset="0"/>
              </a:rPr>
              <a:t>	</a:t>
            </a:r>
            <a:r>
              <a:rPr lang="ru-RU" sz="2100" dirty="0" smtClean="0">
                <a:latin typeface="Comic Sans MS" panose="030F0702030302020204" pitchFamily="66" charset="0"/>
              </a:rPr>
              <a:t>Для реализации основной общеобразовательной программы необходимо создание следующих условий: кадровых, финансовых, материально-технических, психолого-педагогических, а так же создание развивающей предметно-пространственной среды.</a:t>
            </a:r>
          </a:p>
          <a:p>
            <a:pPr algn="l"/>
            <a:r>
              <a:rPr lang="ru-RU" sz="2100" dirty="0" smtClean="0">
                <a:latin typeface="Comic Sans MS" panose="030F0702030302020204" pitchFamily="66" charset="0"/>
              </a:rPr>
              <a:t>	Результатом реализации этих условий будет создание комфортной развивающей образовательной среды, которая обеспечит доступность качественного дошкольного образования, духовно-нравственное развитие и воспитание обучающихся, охрану и укрепление их здоровья.</a:t>
            </a:r>
            <a:endParaRPr lang="ru-RU" sz="21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5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260648"/>
            <a:ext cx="6840760" cy="86652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Как изменятся взаимоотношения с родителями (законными представителями)?</a:t>
            </a:r>
            <a:endParaRPr lang="ru-RU" sz="24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6624736" cy="4176464"/>
          </a:xfrm>
        </p:spPr>
        <p:txBody>
          <a:bodyPr>
            <a:normAutofit/>
          </a:bodyPr>
          <a:lstStyle/>
          <a:p>
            <a:pPr algn="l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  <a:r>
              <a:rPr lang="ru-RU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Документ ориентирует на взаимодействие с родителями (законными представителями): родители (законные представители) должны участвовать в реализации программы, в создании условий для полноценного и своевременного развития ребенка в дошкольном детстве, чтобы не упустить важнейший период в развитии его личности. Родители (законные представители) должны быть активными участниками образовательных отношений, участниками всех проектов, независимо от того, какая деятельность в них доминирует, а не просто сторонними наблюдателями.</a:t>
            </a:r>
            <a:endParaRPr lang="ru-RU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222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116632"/>
            <a:ext cx="6262464" cy="79208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В соответствии с ФГОС ДО ДОУ обязано:</a:t>
            </a:r>
            <a: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/>
            </a:r>
            <a:b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endParaRPr lang="ru-RU" sz="16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23528" y="692696"/>
            <a:ext cx="6400800" cy="3600400"/>
          </a:xfrm>
        </p:spPr>
        <p:txBody>
          <a:bodyPr>
            <a:normAutofit fontScale="925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Информировать родителей (законных представителей) и общественность  относительно целей дошкольного образования, общих для всего образовательного пространства РФ, а так же о Программе, и не только семью, но и всех заинтересованных лиц, вовлеченных в образовательную деятельность;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Обеспечить открытость дошкольного образования;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Создавать условия для участия родителей (законных представителей) в образовательной деятельности;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Поддерживать </a:t>
            </a:r>
            <a:r>
              <a:rPr lang="ru-RU" sz="1600" dirty="0">
                <a:solidFill>
                  <a:prstClr val="black"/>
                </a:solidFill>
                <a:latin typeface="Comic Sans MS" panose="030F0702030302020204" pitchFamily="66" charset="0"/>
              </a:rPr>
              <a:t>родителей (законных представителей</a:t>
            </a:r>
            <a:r>
              <a:rPr lang="ru-RU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) в воспитании детей, охране и укреплении их здоровья;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Обеспечить вовлечение семей непосредственно в образовательную деятельность, в том числе посредством создания образовательных проектов совместно с семьей на основе выявления потребностей и поддержки образовательных инициатив семьи; </a:t>
            </a: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437112"/>
            <a:ext cx="1584325" cy="1616075"/>
          </a:xfrm>
        </p:spPr>
      </p:pic>
      <p:sp>
        <p:nvSpPr>
          <p:cNvPr id="9" name="Подзаголовок 6"/>
          <p:cNvSpPr txBox="1">
            <a:spLocks/>
          </p:cNvSpPr>
          <p:nvPr/>
        </p:nvSpPr>
        <p:spPr>
          <a:xfrm>
            <a:off x="1619672" y="4293096"/>
            <a:ext cx="5256584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Создавать условия для взрослых по поиску, использованию материалов, обеспечивающих реализацию Программы, в том числе в информационной среде, а также для обсуждения с родителями (законными представителями) детей вопросов, связанных с реализацией Программы.</a:t>
            </a: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68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4005064"/>
            <a:ext cx="6552728" cy="13681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Спасибо за внимание!</a:t>
            </a:r>
            <a:endParaRPr lang="ru-RU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330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988840"/>
            <a:ext cx="4114800" cy="115699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Стандарт – общественный договор, учитывающий социальный запрос семьи, общества и государства</a:t>
            </a:r>
            <a:endParaRPr lang="ru-RU" sz="2000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14" y="2893723"/>
            <a:ext cx="2667000" cy="1905000"/>
          </a:xfrm>
        </p:spPr>
      </p:pic>
      <p:sp>
        <p:nvSpPr>
          <p:cNvPr id="8" name="Скругленный прямоугольник 7"/>
          <p:cNvSpPr/>
          <p:nvPr/>
        </p:nvSpPr>
        <p:spPr>
          <a:xfrm>
            <a:off x="251520" y="4869160"/>
            <a:ext cx="3096344" cy="1800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СЕМЬЯ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Личностная успешность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Социальная успешность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Профессиональная успешность</a:t>
            </a:r>
            <a:endParaRPr lang="ru-RU" b="1" dirty="0">
              <a:solidFill>
                <a:srgbClr val="5715FD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52120" y="4869160"/>
            <a:ext cx="3096344" cy="1800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ГОСУДАРСТВО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Национальное единство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Безопасность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Развитие человеческого потенциала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Конкурентоспособность</a:t>
            </a:r>
            <a:endParaRPr lang="ru-RU" b="1" dirty="0">
              <a:solidFill>
                <a:srgbClr val="5715FD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652120" y="1988840"/>
            <a:ext cx="3312368" cy="1800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ОБЩЕСТВО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Безопасность и здоровье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Свобода и ответственность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Социальная справедливость</a:t>
            </a:r>
          </a:p>
          <a:p>
            <a:pPr algn="ctr"/>
            <a:r>
              <a:rPr lang="ru-RU" b="1" dirty="0" smtClean="0">
                <a:solidFill>
                  <a:srgbClr val="5715FD"/>
                </a:solidFill>
              </a:rPr>
              <a:t>Благосостояние</a:t>
            </a:r>
            <a:endParaRPr lang="ru-RU" b="1" dirty="0">
              <a:solidFill>
                <a:srgbClr val="5715F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11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ероника\Desktop\ФОНЫ\шаблон 2 б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43608" y="116632"/>
            <a:ext cx="4678287" cy="96353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Уважаемые родители!</a:t>
            </a:r>
            <a:endParaRPr lang="ru-RU" sz="3600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980728"/>
            <a:ext cx="6400800" cy="5472608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С 1 января 2014 года введен в действие Федеральный государственный образовательный стандарт дошкольного образования (далее - ФГОС ДО).</a:t>
            </a:r>
          </a:p>
          <a:p>
            <a:pPr algn="just"/>
            <a: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	Что такое ФГОС ДО?</a:t>
            </a:r>
          </a:p>
          <a:p>
            <a:pPr algn="just"/>
            <a:r>
              <a:rPr lang="ru-RU" sz="1600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	</a:t>
            </a: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ФГОС ДО устанавливается в Российской Федерации в соответствии с пунктом 6 части 1 статьи 6 Федерального закона от 29 декабря 2012 года № 273 – ФЗ «Об образовании в Российской Федерации» и представляет собой «совокупность требований, обязательных при реализации основных образовательных программ дошкольного образования (ООП ДО) образовательными учреждениями, имеющими государственную аккредитацию». С официальным приказом о введении в действие ФГОС ДО и текстом Стандарта можно познакомиться на сайте ДОУ 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//malyhok-ntu.tvoysadik.ru </a:t>
            </a: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в разделе «документы».</a:t>
            </a:r>
          </a:p>
          <a:p>
            <a:pPr algn="just"/>
            <a:r>
              <a:rPr lang="ru-RU" sz="1600" dirty="0">
                <a:solidFill>
                  <a:srgbClr val="5715FD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С чем связано введение ФГОС ДО?</a:t>
            </a:r>
            <a:r>
              <a:rPr lang="en-US" sz="1600" b="1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endParaRPr lang="ru-RU" sz="1600" b="1" dirty="0" smtClean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algn="just"/>
            <a:r>
              <a:rPr lang="ru-RU" sz="1600" b="1" dirty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  <a:sym typeface="Wingdings" panose="05000000000000000000" pitchFamily="2" charset="2"/>
              </a:rPr>
              <a:t>Введение ФГОС ДО связано с тем, что настала необходимость стандартизации содержания дошкольного образования, для того чтобы, обеспечить каждому ребенку равные стартовые возможности для успешного обучения в школе. Однако стандартизация дошкольного образования не предусматривает предъявления жестких требований к детям дошкольного возраста, не рассматривает их в жестких «стандартных» рамках.</a:t>
            </a: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58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060848"/>
            <a:ext cx="8424936" cy="3888432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	Для кого написан ФГОС ДО, с какой целью?</a:t>
            </a:r>
            <a:br>
              <a:rPr lang="ru-RU" sz="16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latin typeface="Comic Sans MS" panose="030F0702030302020204" pitchFamily="66" charset="0"/>
              </a:rPr>
              <a:t>	</a:t>
            </a:r>
            <a:r>
              <a:rPr lang="ru-RU" sz="1600" dirty="0" smtClean="0">
                <a:latin typeface="Comic Sans MS" panose="030F0702030302020204" pitchFamily="66" charset="0"/>
              </a:rPr>
              <a:t>ФГОС ДО написан для всех участников образовательного отношений (педагогов, воспитанников, их родителей (законных представителей), социальных партнеров, общественности) и направлен на достижение следующих целей: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latin typeface="Comic Sans MS" panose="030F0702030302020204" pitchFamily="66" charset="0"/>
              </a:rPr>
              <a:t>* повышение социального статуса дошкольного образования;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 smtClean="0">
                <a:latin typeface="Comic Sans MS" panose="030F0702030302020204" pitchFamily="66" charset="0"/>
              </a:rPr>
              <a:t> * обеспечение государством равенства возможностей для каждого ребенка в получении качественного дошкольного образования;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latin typeface="Comic Sans MS" panose="030F0702030302020204" pitchFamily="66" charset="0"/>
              </a:rPr>
              <a:t>*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r>
              <a:rPr lang="ru-RU" sz="1600" dirty="0"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latin typeface="Comic Sans MS" panose="030F0702030302020204" pitchFamily="66" charset="0"/>
              </a:rPr>
              <a:t>* сохранение единства образовательного пространства РФ относительно уровня дошкольного образования.</a:t>
            </a:r>
            <a:br>
              <a:rPr lang="ru-RU" sz="1600" dirty="0" smtClean="0">
                <a:latin typeface="Comic Sans MS" panose="030F0702030302020204" pitchFamily="66" charset="0"/>
              </a:rPr>
            </a:br>
            <a:endParaRPr lang="ru-RU" sz="16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23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520" y="188640"/>
            <a:ext cx="6264696" cy="459482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rgbClr val="5715FD"/>
                </a:solidFill>
                <a:latin typeface="Comic Sans MS" panose="030F0702030302020204" pitchFamily="66" charset="0"/>
                <a:ea typeface="+mn-ea"/>
                <a:cs typeface="+mn-cs"/>
              </a:rPr>
              <a:t>Какие задачи дошкольного образования решает Стандарт?</a:t>
            </a:r>
            <a:endParaRPr lang="ru-RU" sz="1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251520" y="692696"/>
            <a:ext cx="6400800" cy="5904656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>
              <a:buFont typeface="Arial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algn="just">
              <a:buFont typeface="Arial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Обеспечение преемственности целей, задач и содержания образования, реализуемых в рамках образовательных программ различных уровней;</a:t>
            </a:r>
          </a:p>
          <a:p>
            <a:pPr algn="just">
              <a:buFont typeface="Arial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развитие способностей и творческого потенциала каждого ребенка как субъекта отношений с сами собой, другими детьми, взрослыми и миром;</a:t>
            </a:r>
          </a:p>
          <a:p>
            <a:pPr algn="just">
              <a:buFont typeface="Arial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algn="l">
              <a:buFont typeface="Arial" charset="0"/>
              <a:buChar char="•"/>
            </a:pPr>
            <a:endParaRPr lang="ru-RU" sz="16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285750" indent="-285750" algn="l">
              <a:buFont typeface="Arial" charset="0"/>
              <a:buChar char="•"/>
            </a:pPr>
            <a:endParaRPr lang="ru-RU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129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116632"/>
            <a:ext cx="6406480" cy="603498"/>
          </a:xfrm>
        </p:spPr>
        <p:txBody>
          <a:bodyPr>
            <a:normAutofit/>
          </a:bodyPr>
          <a:lstStyle/>
          <a:p>
            <a:r>
              <a:rPr lang="ru-RU" sz="1600" b="1" dirty="0">
                <a:solidFill>
                  <a:srgbClr val="5715FD"/>
                </a:solidFill>
                <a:latin typeface="Comic Sans MS" panose="030F0702030302020204" pitchFamily="66" charset="0"/>
              </a:rPr>
              <a:t>Какие задачи дошкольного образования решает Стандарт?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79512" y="620688"/>
            <a:ext cx="6624736" cy="6048672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Формирование общей культуры личности детей, в том числе ценностей здорового образа жизни,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lang="ru-RU" sz="1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848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1988840"/>
            <a:ext cx="5038328" cy="794519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Какие новые требования выдвигает ФГОС ДО?</a:t>
            </a:r>
            <a:endParaRPr lang="ru-RU" sz="24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2564904"/>
            <a:ext cx="7920880" cy="4176464"/>
          </a:xfrm>
        </p:spPr>
        <p:txBody>
          <a:bodyPr>
            <a:normAutofit lnSpcReduction="10000"/>
          </a:bodyPr>
          <a:lstStyle/>
          <a:p>
            <a:pPr algn="just"/>
            <a:endParaRPr lang="ru-RU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Стандарт выдвигает три группы требований: </a:t>
            </a:r>
          </a:p>
          <a:p>
            <a:pPr marL="342900" indent="-342900" algn="l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Требования к структуре основной образовательной программы дошкольного образования;</a:t>
            </a:r>
          </a:p>
          <a:p>
            <a:pPr marL="342900" indent="-342900" algn="l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Требования к условиям реализации основной образовательной программы дошкольного образования;</a:t>
            </a:r>
          </a:p>
          <a:p>
            <a:pPr marL="342900" indent="-342900" algn="l"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Требования к результатам освоения основной образовательной программы дошкольного образования.</a:t>
            </a:r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27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640960" cy="506487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Что является отличительной особенностью ФГОС ДО?</a:t>
            </a:r>
            <a:endParaRPr lang="ru-RU" sz="18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504" y="2636912"/>
            <a:ext cx="8928992" cy="410445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 отличие от других стандартов, ФГОС ДО не является основой оценки соответствия установленным требованиям образовательной деятельности и подготовки обучающихся. Освоение образовательных программ дошкольного образования не сопровождается проведением промежуточных результатов аттестаций и итоговой аттестации обучающихся.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ФГОС ДО не допускает переноса учебно-дисциплинарной модели образования на жизнь ребенка дошкольного возраста. Новый документ ставит  во главу угла индивидуальный подход к ребенку через игру, где  происходит сохранение </a:t>
            </a:r>
            <a:r>
              <a:rPr lang="ru-RU" sz="1800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самоценности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дошкольного  детства и сохраняется сама природа дошкольника.  Необходимо отметить, что каждому виду детской деятельности соответствуют определенные формы работы с детьми. Изменяется и способ организации детских видов деятельности: не руководство взрослого, а совместная (партнерская) деятельность взрослого и ребенка – это наиболее естественный и эффективный контекст развития в дошкольном детстве.</a:t>
            </a:r>
            <a:endParaRPr lang="ru-RU" sz="1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961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6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3388" y="188641"/>
            <a:ext cx="6616844" cy="100811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Виды деятельности – сквозные механизмы развития ребенка</a:t>
            </a:r>
            <a:endParaRPr lang="ru-RU" sz="2000" b="1" dirty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504" y="1124744"/>
            <a:ext cx="6768752" cy="5616624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В младенческом возрасте (2 месяца – 1 год) – 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непосредственное эмоциональное общение  с взрослым, манипулирование с предметами и познавательно-исследовательские действия, восприятие музыки, детских песен и стихов, двигательная активность и тактильно-двигательные игры;</a:t>
            </a:r>
            <a:endParaRPr lang="ru-RU" sz="1800" b="1" dirty="0" smtClean="0">
              <a:solidFill>
                <a:srgbClr val="5715FD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sz="1800" b="1" dirty="0" smtClean="0">
                <a:solidFill>
                  <a:srgbClr val="5715FD"/>
                </a:solidFill>
                <a:latin typeface="Comic Sans MS" panose="030F0702030302020204" pitchFamily="66" charset="0"/>
              </a:rPr>
              <a:t>В раннем возрасте ( 1 год – 3 года) – 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предметная деятельность и игры с составными 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взрослого, самообслуживание и действия с бытовыми предметами-орудиями (ложка, совок, лопатка и пр.), восприятие смысла музыки, сказок, стихов, рассматривание картинок, двигательная активность;</a:t>
            </a:r>
            <a:endParaRPr lang="ru-RU" sz="1800" b="1" dirty="0" smtClean="0">
              <a:solidFill>
                <a:srgbClr val="5715FD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4986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840</Words>
  <Application>Microsoft Office PowerPoint</Application>
  <PresentationFormat>Экран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Муниципальное бюджетное дошкольное образовательное учреждение детский сад общеразвивающего вида с приоритетным осуществлением деятельности по физическому развитию детей «Чебурашка»</vt:lpstr>
      <vt:lpstr>Стандарт – общественный договор, учитывающий социальный запрос семьи, общества и государства</vt:lpstr>
      <vt:lpstr>Уважаемые родители!</vt:lpstr>
      <vt:lpstr> Для кого написан ФГОС ДО, с какой целью?  ФГОС ДО написан для всех участников образовательного отношений (педагогов, воспитанников, их родителей (законных представителей), социальных партнеров, общественности) и направлен на достижение следующих целей:  * повышение социального статуса дошкольного образования;  * обеспечение государством равенства возможностей для каждого ребенка в получении качественного дошкольного образования;  *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  * сохранение единства образовательного пространства РФ относительно уровня дошкольного образования. </vt:lpstr>
      <vt:lpstr>Какие задачи дошкольного образования решает Стандарт?</vt:lpstr>
      <vt:lpstr>Какие задачи дошкольного образования решает Стандарт?</vt:lpstr>
      <vt:lpstr>Какие новые требования выдвигает ФГОС ДО?</vt:lpstr>
      <vt:lpstr>Что является отличительной особенностью ФГОС ДО?</vt:lpstr>
      <vt:lpstr>Виды деятельности – сквозные механизмы развития ребенка</vt:lpstr>
      <vt:lpstr>Виды деятельности – сквозные механизмы  развития ребенка</vt:lpstr>
      <vt:lpstr>Какие требования к результатам освоения основной образовательной программы дошкольного образования устанавливает ФГОС ДО?</vt:lpstr>
      <vt:lpstr>  Целевые ориентиры на этапе завершения дошкольного образования: ребенок 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  </vt:lpstr>
      <vt:lpstr>у ребенка развита крупная и мелкая моторика; он подвижен, вынослив, владеет основными движениями, может контролировать свои движения и управлять ими;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  Таким образом, целевые ориентиры представляют собой не оценку достижений ребенка в жестких рамках: знания, умения и навыки, а социальные и психологические характеристики возможных достижений ребенка.</vt:lpstr>
      <vt:lpstr>Какие условия должны быть созданы в ДОУ для реализации Программы? </vt:lpstr>
      <vt:lpstr>Как изменятся взаимоотношения с родителями (законными представителями)?</vt:lpstr>
      <vt:lpstr>В соответствии с ФГОС ДО ДОУ обязано: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для детей раннего возраста «Малышок»</dc:title>
  <dc:creator>Вероника</dc:creator>
  <cp:lastModifiedBy>Вероника</cp:lastModifiedBy>
  <cp:revision>31</cp:revision>
  <dcterms:created xsi:type="dcterms:W3CDTF">2014-12-05T04:37:14Z</dcterms:created>
  <dcterms:modified xsi:type="dcterms:W3CDTF">2015-10-03T15:07:39Z</dcterms:modified>
</cp:coreProperties>
</file>