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7" r:id="rId2"/>
    <p:sldId id="349" r:id="rId3"/>
    <p:sldId id="346" r:id="rId4"/>
    <p:sldId id="350" r:id="rId5"/>
    <p:sldId id="351" r:id="rId6"/>
    <p:sldId id="337" r:id="rId7"/>
    <p:sldId id="357" r:id="rId8"/>
    <p:sldId id="356" r:id="rId9"/>
    <p:sldId id="355" r:id="rId10"/>
    <p:sldId id="354" r:id="rId11"/>
    <p:sldId id="353" r:id="rId12"/>
    <p:sldId id="352" r:id="rId13"/>
    <p:sldId id="304" r:id="rId14"/>
    <p:sldId id="348" r:id="rId15"/>
    <p:sldId id="359" r:id="rId16"/>
    <p:sldId id="35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8496E0"/>
    <a:srgbClr val="0000FF"/>
    <a:srgbClr val="445FD0"/>
    <a:srgbClr val="A9B5E9"/>
    <a:srgbClr val="7898D2"/>
    <a:srgbClr val="6F84DB"/>
    <a:srgbClr val="99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95" autoAdjust="0"/>
  </p:normalViewPr>
  <p:slideViewPr>
    <p:cSldViewPr>
      <p:cViewPr>
        <p:scale>
          <a:sx n="107" d="100"/>
          <a:sy n="107" d="100"/>
        </p:scale>
        <p:origin x="-72" y="10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202CE-0A5F-4401-9D9B-DCE3AB1BAEA8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270EA-C44A-4B03-95B7-685D19215A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9461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333-9906-410F-B47B-C3474411F539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49097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333-9906-410F-B47B-C3474411F539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60131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333-9906-410F-B47B-C3474411F539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55881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333-9906-410F-B47B-C3474411F539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15304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333-9906-410F-B47B-C3474411F539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61278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333-9906-410F-B47B-C3474411F539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0173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333-9906-410F-B47B-C3474411F539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21686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333-9906-410F-B47B-C3474411F539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742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333-9906-410F-B47B-C3474411F539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4958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333-9906-410F-B47B-C3474411F539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78068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333-9906-410F-B47B-C3474411F539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38667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8750">
              <a:schemeClr val="bg1"/>
            </a:gs>
            <a:gs pos="25000">
              <a:srgbClr val="61C1EF"/>
            </a:gs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4B333-9906-410F-B47B-C3474411F539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07504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развития гражданской </a:t>
            </a:r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обороны</a:t>
            </a:r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</a:b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7454" y="0"/>
            <a:ext cx="956545" cy="928671"/>
          </a:xfrm>
          <a:prstGeom prst="rect">
            <a:avLst/>
          </a:prstGeom>
          <a:noFill/>
        </p:spPr>
      </p:pic>
      <p:pic>
        <p:nvPicPr>
          <p:cNvPr id="6" name="Picture 8" descr="Лого Г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79512" y="1443841"/>
            <a:ext cx="86409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МПВО-ГО-МЧС России начинается с февраля 1918 года, когда в Петрограде был создан штаб воздушной обороны города под руководством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Н.И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Подвойского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В марте 1918 года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изданное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Комитетом революционной обороны воззвание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«К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населению Петрограда и его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окрестностей»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устанавливало правила поведения населения в условиях воздушного нападения и явилось первым документом, определяющим мероприятия гражданской обороны.</a:t>
            </a:r>
          </a:p>
        </p:txBody>
      </p:sp>
      <p:pic>
        <p:nvPicPr>
          <p:cNvPr id="8" name="Picture 6" descr="http://sitka.ucoz.ru/_ph/5/70486605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187624" y="3898491"/>
            <a:ext cx="2736304" cy="23805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2" descr="http://www.22.mchs.gov.ru/upload/images/history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029969" y="3898491"/>
            <a:ext cx="3174114" cy="23805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446881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27"/>
            <a:ext cx="9144000" cy="9239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7454" y="0"/>
            <a:ext cx="956545" cy="928671"/>
          </a:xfrm>
          <a:prstGeom prst="rect">
            <a:avLst/>
          </a:prstGeom>
          <a:noFill/>
        </p:spPr>
      </p:pic>
      <p:pic>
        <p:nvPicPr>
          <p:cNvPr id="14" name="Picture 8" descr="Лого Г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1052736"/>
            <a:ext cx="7920880" cy="108012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аварийно-спасательных работ и других неотложных работ в случае возникновения опасностей для населения при военных конфликтах или вследствие этих конфликтов, а также при чрезвычайных ситуациях природного и техногенного характера;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611560" y="2276872"/>
            <a:ext cx="7920880" cy="172819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первоочередное жизнеобеспечение населения, пострадавшего при военных конфликтах или вследствие этих конфликтов, а также при чрезвычайных ситуациях природного и техногенного характера;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611560" y="4149080"/>
            <a:ext cx="7920880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борьба с пожарами, возникшими при военных конфликтах или вследствие этих конфликтов;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611560" y="5229200"/>
            <a:ext cx="7920880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обнаружение и обозначение районов, подвергшихся радиоактивному, химическому, биологическому и иному заражению;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81826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27"/>
            <a:ext cx="9144000" cy="9239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7454" y="0"/>
            <a:ext cx="956545" cy="928671"/>
          </a:xfrm>
          <a:prstGeom prst="rect">
            <a:avLst/>
          </a:prstGeom>
          <a:noFill/>
        </p:spPr>
      </p:pic>
      <p:pic>
        <p:nvPicPr>
          <p:cNvPr id="14" name="Picture 8" descr="Лого Г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1052736"/>
            <a:ext cx="7920880" cy="108012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санитарная обработка населения, обеззараживание зданий и сооружений, специальная обработка техники и территорий;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611560" y="2276872"/>
            <a:ext cx="7920880" cy="172819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 и поддержание порядка в районах, пострадавших при военных  конфликтах или вследствие этих конфликтов, а также при чрезвычайных ситуациях природного и техногенного характера; </a:t>
            </a: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611560" y="4149080"/>
            <a:ext cx="7920880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срочное восстановление функционирования необходимых коммунальных служб в военное время;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611560" y="5229200"/>
            <a:ext cx="7920880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срочное захоронение трупов в военное время;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04735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27"/>
            <a:ext cx="9144000" cy="9239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7454" y="0"/>
            <a:ext cx="956545" cy="928671"/>
          </a:xfrm>
          <a:prstGeom prst="rect">
            <a:avLst/>
          </a:prstGeom>
          <a:noFill/>
        </p:spPr>
      </p:pic>
      <p:pic>
        <p:nvPicPr>
          <p:cNvPr id="14" name="Picture 8" descr="Лого Г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32269" y="1196752"/>
            <a:ext cx="7920880" cy="108012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устойчивости функционирования организаций, необходимых для выживания населения при военных конфликтах или вследствие этих конфликтов, а также при чрезвычайных ситуациях природного и техногенного характера;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http://www.65.mchs.gov.ru/upload/iblock/4eb/4ebbcaee4d53784bb2b0118de5b04fb6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771799" y="3861048"/>
            <a:ext cx="3976561" cy="2664296"/>
          </a:xfrm>
          <a:prstGeom prst="rect">
            <a:avLst/>
          </a:prstGeom>
          <a:noFill/>
        </p:spPr>
      </p:pic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632270" y="2492896"/>
            <a:ext cx="7920879" cy="1152128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постоянной готовности сил и средств гражданской обороны.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12170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27"/>
            <a:ext cx="9144000" cy="9239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Руководство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7454" y="0"/>
            <a:ext cx="956545" cy="928671"/>
          </a:xfrm>
          <a:prstGeom prst="rect">
            <a:avLst/>
          </a:prstGeom>
          <a:noFill/>
        </p:spPr>
      </p:pic>
      <p:pic>
        <p:nvPicPr>
          <p:cNvPr id="11" name="Picture 8" descr="Лого Г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611560" y="1196752"/>
            <a:ext cx="7848872" cy="208823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Руководство гражданской обороной в федеральных органах исполнительной власти и организациях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осуществляют их руководители.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611560" y="3789040"/>
            <a:ext cx="7848872" cy="266429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Руководство гражданской обороной на территориях субъектов Российской Федерации и муниципальных образований осуществляют соответственно главы органов исполнительной власти субъектов Российской Федерации и руководители органов местного самоуправления. </a:t>
            </a:r>
          </a:p>
        </p:txBody>
      </p:sp>
    </p:spTree>
    <p:extLst>
      <p:ext uri="{BB962C8B-B14F-4D97-AF65-F5344CB8AC3E}">
        <p14:creationId xmlns="" xmlns:p14="http://schemas.microsoft.com/office/powerpoint/2010/main" val="216654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27"/>
            <a:ext cx="9144000" cy="9239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7454" y="0"/>
            <a:ext cx="956545" cy="928671"/>
          </a:xfrm>
          <a:prstGeom prst="rect">
            <a:avLst/>
          </a:prstGeom>
          <a:noFill/>
        </p:spPr>
      </p:pic>
      <p:pic>
        <p:nvPicPr>
          <p:cNvPr id="11" name="Picture 8" descr="Лого Г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67544" y="1196752"/>
            <a:ext cx="8424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государства к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ведению гражданской обороны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заблаговременно в мирное время с учетом развития вооружения, военной техники и средств защиты населения от опасностей, возникающих при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военных конфликтах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или вследствие этих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конфликтов,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 чрезвычайных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ситуаций природного и техногенного характера. </a:t>
            </a:r>
          </a:p>
        </p:txBody>
      </p:sp>
      <p:pic>
        <p:nvPicPr>
          <p:cNvPr id="14" name="Picture 2" descr="http://60.mchs.gov.ru/upload/images/go_00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735793" y="3284984"/>
            <a:ext cx="3528392" cy="23566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102553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27"/>
            <a:ext cx="9144000" cy="9239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Ведение гражданской обороны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7454" y="0"/>
            <a:ext cx="956545" cy="928671"/>
          </a:xfrm>
          <a:prstGeom prst="rect">
            <a:avLst/>
          </a:prstGeom>
          <a:noFill/>
        </p:spPr>
      </p:pic>
      <p:pic>
        <p:nvPicPr>
          <p:cNvPr id="11" name="Picture 8" descr="Лого Г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28612" y="1052736"/>
            <a:ext cx="4572000" cy="4093428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20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законом ведение ГО на территории </a:t>
            </a:r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РФ </a:t>
            </a:r>
            <a:r>
              <a:rPr lang="ru-RU" sz="2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или в отдельных ее местностях начинается с момента объявления состояния войны, фактического начала военных действий или введения Президентом РФ военного положения на территории РФ или в отдельных ее местностях,  а также при возникновении </a:t>
            </a:r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ЧС </a:t>
            </a:r>
            <a:r>
              <a:rPr lang="ru-RU" sz="2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природного и техногенного характера. </a:t>
            </a:r>
          </a:p>
        </p:txBody>
      </p:sp>
      <p:pic>
        <p:nvPicPr>
          <p:cNvPr id="6" name="Picture 4" descr="http://www.05.mchs.gov.ru/upload/iblock/992/99274dfaf5a79e5c6124d64ff9524bad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80112" y="1069748"/>
            <a:ext cx="3241679" cy="24312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http://www.vsehpozdravil.ru/res/files/postcards/6174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580112" y="3717031"/>
            <a:ext cx="3226239" cy="24196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171641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27"/>
            <a:ext cx="9144000" cy="9239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Права и обязанности граждан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7454" y="0"/>
            <a:ext cx="956545" cy="928671"/>
          </a:xfrm>
          <a:prstGeom prst="rect">
            <a:avLst/>
          </a:prstGeom>
          <a:noFill/>
        </p:spPr>
      </p:pic>
      <p:pic>
        <p:nvPicPr>
          <p:cNvPr id="11" name="Picture 8" descr="Лого Г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899592" y="1268760"/>
            <a:ext cx="7560840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проходить подготовку по гражданской обороне;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899592" y="2996952"/>
            <a:ext cx="7560840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принимать участие в проведении мероприятий по гражданской обороне;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899592" y="4718490"/>
            <a:ext cx="7632848" cy="115878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оказывать содействие органам государственной власти и организациям в решении задач гражданской обороны.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3761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развития </a:t>
            </a:r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гражданской обороны</a:t>
            </a:r>
            <a:b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1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7454" y="0"/>
            <a:ext cx="956545" cy="928671"/>
          </a:xfrm>
          <a:prstGeom prst="rect">
            <a:avLst/>
          </a:prstGeom>
          <a:noFill/>
        </p:spPr>
      </p:pic>
      <p:pic>
        <p:nvPicPr>
          <p:cNvPr id="6" name="Picture 8" descr="Лого Г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1124744"/>
            <a:ext cx="856895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этап (ноябрь 1932 г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-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июль 1941 г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.),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 октября 1932 года было принято Советом народных комиссаров СССР «Положение о противовоздушной обороне СССР», которым впервые определены мероприятия и средства непосредственной защиты населения и территорий страны от воздушной опасности в зоне возможного действия авиации противника.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2" descr="http://02.mchs.gov.ru/upload/iblock/7fa/7fae8bd5a80cfba5867f2b1eeb356e0a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04048" y="2924944"/>
            <a:ext cx="3766572" cy="230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4" descr="http://rpp.nashaucheba.ru/pars_docs/refs/26/25338/img11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67544" y="3933056"/>
            <a:ext cx="3888432" cy="2448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126522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27"/>
            <a:ext cx="9144000" cy="9239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1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</a:t>
            </a:r>
            <a:r>
              <a:rPr lang="ru-RU" sz="1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sz="1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гражданской обороны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7454" y="0"/>
            <a:ext cx="956545" cy="928671"/>
          </a:xfrm>
          <a:prstGeom prst="rect">
            <a:avLst/>
          </a:prstGeom>
          <a:noFill/>
        </p:spPr>
      </p:pic>
      <p:pic>
        <p:nvPicPr>
          <p:cNvPr id="16" name="Picture 8" descr="Лого Г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1520" y="1124744"/>
            <a:ext cx="87129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этап (июнь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1941 г. - 1945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охватывает годы Великой Отечественной войны. Опыт войны показал, что от успешного решения задач по организации МПВО-ГО в значительной степени зависела не только бесперебойная работа промышленности и транспорта, но и высокое морально политическое состояние войск.</a:t>
            </a:r>
          </a:p>
        </p:txBody>
      </p:sp>
      <p:pic>
        <p:nvPicPr>
          <p:cNvPr id="7" name="Picture 4" descr="http://yansk.ru/images/news/b_AD9EA6B1-1F11-47FA-B3E5-02F88C65A17D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115616" y="2614781"/>
            <a:ext cx="2520280" cy="18035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6" descr="http://cp12.nevsepic.com.ua/61/1353763645-0477242-www.nevsepic.com.ua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580112" y="2649687"/>
            <a:ext cx="2991757" cy="18515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356604" y="4509120"/>
            <a:ext cx="83918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Силами МПВО были спасены от гибели многие миллионы граждан, было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ликвидировано 90 тыс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пожаров и загораний, предотвращено </a:t>
            </a:r>
            <a:b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32 тыс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серьезных промышленных аварий, обезврежено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более 110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авиабомб и почти  2,5 млн. снарядов и мин. </a:t>
            </a:r>
          </a:p>
        </p:txBody>
      </p:sp>
    </p:spTree>
    <p:extLst>
      <p:ext uri="{BB962C8B-B14F-4D97-AF65-F5344CB8AC3E}">
        <p14:creationId xmlns="" xmlns:p14="http://schemas.microsoft.com/office/powerpoint/2010/main" val="216654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27"/>
            <a:ext cx="9144000" cy="9239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1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</a:t>
            </a:r>
            <a:r>
              <a:rPr lang="ru-RU" sz="1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sz="1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гражданской обороны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7454" y="0"/>
            <a:ext cx="956545" cy="928671"/>
          </a:xfrm>
          <a:prstGeom prst="rect">
            <a:avLst/>
          </a:prstGeom>
          <a:noFill/>
        </p:spPr>
      </p:pic>
      <p:pic>
        <p:nvPicPr>
          <p:cNvPr id="16" name="Picture 8" descr="Лого Г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1520" y="1098777"/>
            <a:ext cx="6372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Четвертый этап (июнь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1945 г.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июль 1961 г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  <a:b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этом этапе руководство МПВО-ГО было возложено на исполнительные органы Советов депутатов трудящихся краев, областей, городов и районов.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11960" y="2420825"/>
            <a:ext cx="47880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Пятый этап (июль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1961 г.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сентябрь 1971 г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характеризуется глубокими структурными изменениями ГО. С сентября 1971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года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непосредственное руководство системой ГО вновь, как и в 30-е годы, было передано военному ведомству.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19730" y="4725144"/>
            <a:ext cx="480034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Шестой этап (октябрь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1971 г.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июль 1987 г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связан с новыми структурными изменениями, связанными с усилением гонки вооружения и достижением СССР стратегического паритета.</a:t>
            </a:r>
          </a:p>
        </p:txBody>
      </p:sp>
      <p:pic>
        <p:nvPicPr>
          <p:cNvPr id="8" name="Picture 2" descr="http://knu.znate.ru/pars_docs/refs/474/473297/473297_html_m55e7f736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67544" y="2492896"/>
            <a:ext cx="3449056" cy="180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4" descr="http://www.protivogas.ru/gal/big/17/8370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940152" y="4581128"/>
            <a:ext cx="2613003" cy="17952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2488105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27"/>
            <a:ext cx="9144000" cy="9239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1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</a:t>
            </a:r>
            <a:r>
              <a:rPr lang="ru-RU" sz="1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sz="1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гражданской обороны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7454" y="0"/>
            <a:ext cx="956545" cy="928671"/>
          </a:xfrm>
          <a:prstGeom prst="rect">
            <a:avLst/>
          </a:prstGeom>
          <a:noFill/>
        </p:spPr>
      </p:pic>
      <p:pic>
        <p:nvPicPr>
          <p:cNvPr id="16" name="Picture 8" descr="Лого Г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1520" y="98072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Седьмой этап (август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1987 г.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декабрь 1991 г.) развития системы ГО является этапом позитивных перемен в военно-политической ситуации, окончания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«холодной»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войны и переключения значительной части сил ГО на решение экологических и хозяйственных проблем.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83968" y="4149079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Восьмой этап (с декабря 1991 г. по настоящее время) начался с упразднения государственных структур СССР, образованием СНГ и созданием Российской системы предупреждения и действий в чрезвычайных ситуациях (РСЧС).</a:t>
            </a:r>
          </a:p>
        </p:txBody>
      </p:sp>
      <p:pic>
        <p:nvPicPr>
          <p:cNvPr id="7" name="Picture 4" descr="http://img.gazeta.ru/files3/345/4783345/TASS_3181550-pic4_zoom-1000x1000-2443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67292" y="3563974"/>
            <a:ext cx="3944668" cy="26232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2" descr="http://vg-news.ru/sites/default/files/uploads/201210/%20%D0%BF%D0%BE%20%D0%93%D0%9E_450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724127" y="1268760"/>
            <a:ext cx="2986923" cy="2376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2146147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27"/>
            <a:ext cx="9144000" cy="9239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</a:t>
            </a:r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гражданской обороны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7454" y="0"/>
            <a:ext cx="956545" cy="928671"/>
          </a:xfrm>
          <a:prstGeom prst="rect">
            <a:avLst/>
          </a:prstGeom>
          <a:noFill/>
        </p:spPr>
      </p:pic>
      <p:pic>
        <p:nvPicPr>
          <p:cNvPr id="14" name="Picture 8" descr="Лого Г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43608" y="1052736"/>
            <a:ext cx="70567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ноябре 1991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года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базе Госкомитета РСФСР по чрезвычайным ситуациям и Штаба ГО РСФСР был образован Государственный комитет по делам гражданской обороны, чрезвычайным ситуациям и ликвидации последствий стихийных бедствий, который (10 января 1994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года)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был преобразован в министерство (МЧС России). </a:t>
            </a:r>
          </a:p>
        </p:txBody>
      </p:sp>
      <p:pic>
        <p:nvPicPr>
          <p:cNvPr id="12" name="Picture 2" descr="http://www.32.mchs.gov.ru/upload/resize_cache/iblock/532/360_360_0/%20eoyucnboi%20yrnuwqwf-pmnygyixuruc%20pyhdwbgkdvsc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31566" y="3078087"/>
            <a:ext cx="4090764" cy="27271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4" descr="http://rpp.nashaucheba.ru/pars_docs/refs/26/25338/img11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716016" y="3108914"/>
            <a:ext cx="4053707" cy="25523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16654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27"/>
            <a:ext cx="9144000" cy="9239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</a:t>
            </a:r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гражданской обороны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7454" y="0"/>
            <a:ext cx="956545" cy="928671"/>
          </a:xfrm>
          <a:prstGeom prst="rect">
            <a:avLst/>
          </a:prstGeom>
          <a:noFill/>
        </p:spPr>
      </p:pic>
      <p:pic>
        <p:nvPicPr>
          <p:cNvPr id="14" name="Picture 8" descr="Лого Г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52280" y="1340768"/>
            <a:ext cx="82134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Дальнейшему развитию системы гражданской обороны послужило принятие в феврале 1998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года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"О гражданской обороне». </a:t>
            </a:r>
          </a:p>
        </p:txBody>
      </p:sp>
      <p:pic>
        <p:nvPicPr>
          <p:cNvPr id="6" name="Рисунок 5" descr="193340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4932040" y="2132856"/>
            <a:ext cx="2599722" cy="405839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2336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27"/>
            <a:ext cx="9144000" cy="9239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Предназначение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7454" y="0"/>
            <a:ext cx="956545" cy="928671"/>
          </a:xfrm>
          <a:prstGeom prst="rect">
            <a:avLst/>
          </a:prstGeom>
          <a:noFill/>
        </p:spPr>
      </p:pic>
      <p:pic>
        <p:nvPicPr>
          <p:cNvPr id="14" name="Picture 8" descr="Лого Г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28612" y="1186141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Гражданская оборона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мероприятий по подготовке к защите и по защите населения, материальных и культурных ценностей на территории Российской Федерации от опасностей, возникающих при </a:t>
            </a:r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военных конфликтах </a:t>
            </a:r>
            <a:r>
              <a:rPr lang="ru-RU" sz="2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или вследствие этих </a:t>
            </a:r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конфликтов, </a:t>
            </a:r>
            <a:r>
              <a:rPr lang="ru-RU" sz="2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при </a:t>
            </a:r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возникновении чрезвычайных ситуаций </a:t>
            </a:r>
            <a:r>
              <a:rPr lang="ru-RU" sz="2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природного  и техногенного характера. </a:t>
            </a:r>
          </a:p>
        </p:txBody>
      </p:sp>
      <p:pic>
        <p:nvPicPr>
          <p:cNvPr id="6" name="Picture 2" descr="http://dom.pln24.ru/pictures/121227091344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285301" y="4077072"/>
            <a:ext cx="3384376" cy="230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4" descr="http://www.protivogas.ru/gal/big/13/6067.jpg"/>
          <p:cNvPicPr>
            <a:picLocks noChangeAspect="1" noChangeArrowheads="1"/>
          </p:cNvPicPr>
          <p:nvPr/>
        </p:nvPicPr>
        <p:blipFill>
          <a:blip r:embed="rId5" cstate="email"/>
          <a:srcRect l="2564" b="10000"/>
          <a:stretch>
            <a:fillRect/>
          </a:stretch>
        </p:blipFill>
        <p:spPr bwMode="auto">
          <a:xfrm>
            <a:off x="5796136" y="1052736"/>
            <a:ext cx="2736304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197495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66"/>
            <a:ext cx="9158241" cy="9239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7454" y="0"/>
            <a:ext cx="956545" cy="928671"/>
          </a:xfrm>
          <a:prstGeom prst="rect">
            <a:avLst/>
          </a:prstGeom>
          <a:noFill/>
        </p:spPr>
      </p:pic>
      <p:pic>
        <p:nvPicPr>
          <p:cNvPr id="14" name="Picture 8" descr="Лого Г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1232756"/>
            <a:ext cx="7920880" cy="93610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населения в области гражданской обороны;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634244" y="2276872"/>
            <a:ext cx="7903995" cy="122413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оповещение населения об опасностях, возникающих при военных конфликтах или вследствие этих конфликтов, а также при возникновении чрезвычайных ситуаций природного и техногенного характера;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600830" y="3645024"/>
            <a:ext cx="7931610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эвакуация населения, материальных и культурных ценностей в безопасные районы;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604218" y="4725144"/>
            <a:ext cx="7935563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населению средств индивидуальной и коллективной защиты;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600830" y="5733256"/>
            <a:ext cx="7931610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мероприятий по световой маскировке и другим видам маскировки;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87549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2333</TotalTime>
  <Words>843</Words>
  <Application>Microsoft Office PowerPoint</Application>
  <PresentationFormat>Экран (4:3)</PresentationFormat>
  <Paragraphs>54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 История развития гражданской обороны </vt:lpstr>
      <vt:lpstr> История развития гражданской обороны </vt:lpstr>
      <vt:lpstr>История развития гражданской обороны</vt:lpstr>
      <vt:lpstr>История развития гражданской обороны</vt:lpstr>
      <vt:lpstr>История развития гражданской обороны</vt:lpstr>
      <vt:lpstr>История развития гражданской обороны</vt:lpstr>
      <vt:lpstr>История развития гражданской обороны</vt:lpstr>
      <vt:lpstr>Предназначение</vt:lpstr>
      <vt:lpstr>Основные задачи</vt:lpstr>
      <vt:lpstr>Основные задачи</vt:lpstr>
      <vt:lpstr>Основные задачи</vt:lpstr>
      <vt:lpstr>Основные задачи</vt:lpstr>
      <vt:lpstr>Руководство</vt:lpstr>
      <vt:lpstr>Подготовка</vt:lpstr>
      <vt:lpstr>Ведение гражданской обороны</vt:lpstr>
      <vt:lpstr>Права и обязанности граждан</vt:lpstr>
    </vt:vector>
  </TitlesOfParts>
  <Company>12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Митрофанов Олег Анатол.</dc:creator>
  <cp:lastModifiedBy>svo-46pso-29</cp:lastModifiedBy>
  <cp:revision>160</cp:revision>
  <dcterms:created xsi:type="dcterms:W3CDTF">2016-10-04T13:09:30Z</dcterms:created>
  <dcterms:modified xsi:type="dcterms:W3CDTF">2020-10-05T08:40:15Z</dcterms:modified>
</cp:coreProperties>
</file>