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04" r:id="rId4"/>
    <p:sldId id="344" r:id="rId5"/>
    <p:sldId id="345" r:id="rId6"/>
    <p:sldId id="374" r:id="rId7"/>
    <p:sldId id="349" r:id="rId8"/>
    <p:sldId id="348" r:id="rId9"/>
    <p:sldId id="347" r:id="rId10"/>
    <p:sldId id="372" r:id="rId11"/>
    <p:sldId id="367" r:id="rId12"/>
    <p:sldId id="368" r:id="rId13"/>
    <p:sldId id="364" r:id="rId14"/>
    <p:sldId id="366" r:id="rId15"/>
    <p:sldId id="354" r:id="rId16"/>
    <p:sldId id="380" r:id="rId17"/>
    <p:sldId id="362" r:id="rId18"/>
    <p:sldId id="363" r:id="rId19"/>
    <p:sldId id="365" r:id="rId20"/>
    <p:sldId id="360" r:id="rId21"/>
    <p:sldId id="357" r:id="rId22"/>
    <p:sldId id="370" r:id="rId23"/>
    <p:sldId id="377" r:id="rId24"/>
    <p:sldId id="371" r:id="rId25"/>
    <p:sldId id="355" r:id="rId26"/>
    <p:sldId id="369" r:id="rId27"/>
    <p:sldId id="378" r:id="rId28"/>
    <p:sldId id="356" r:id="rId29"/>
    <p:sldId id="379" r:id="rId30"/>
    <p:sldId id="358" r:id="rId31"/>
    <p:sldId id="381" r:id="rId32"/>
    <p:sldId id="395" r:id="rId33"/>
    <p:sldId id="382" r:id="rId34"/>
    <p:sldId id="383" r:id="rId35"/>
    <p:sldId id="384" r:id="rId36"/>
    <p:sldId id="386" r:id="rId37"/>
    <p:sldId id="387" r:id="rId38"/>
    <p:sldId id="388" r:id="rId39"/>
    <p:sldId id="390" r:id="rId40"/>
    <p:sldId id="391" r:id="rId41"/>
    <p:sldId id="392" r:id="rId42"/>
    <p:sldId id="393" r:id="rId43"/>
    <p:sldId id="39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F3399"/>
    <a:srgbClr val="FF33CC"/>
    <a:srgbClr val="0033CC"/>
    <a:srgbClr val="0066FF"/>
    <a:srgbClr val="009900"/>
    <a:srgbClr val="00FF00"/>
    <a:srgbClr val="66FF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615" autoAdjust="0"/>
    <p:restoredTop sz="86364" autoAdjust="0"/>
  </p:normalViewPr>
  <p:slideViewPr>
    <p:cSldViewPr>
      <p:cViewPr varScale="1">
        <p:scale>
          <a:sx n="132" d="100"/>
          <a:sy n="132" d="100"/>
        </p:scale>
        <p:origin x="168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402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594-4911-B9BE-DB97C757750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594-4911-B9BE-DB97C757750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594-4911-B9BE-DB97C7577509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15.4</c:v>
                </c:pt>
                <c:pt idx="1">
                  <c:v>61.3</c:v>
                </c:pt>
                <c:pt idx="2">
                  <c:v>23.3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50-4610-98E9-270A45CF201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B7-4CCD-B2AD-8312FF07755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B7-4CCD-B2AD-8312FF07755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B7-4CCD-B2AD-8312FF07755F}"/>
              </c:ext>
            </c:extLst>
          </c:dPt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3.4</c:v>
                </c:pt>
                <c:pt idx="1">
                  <c:v>28.8</c:v>
                </c:pt>
                <c:pt idx="2">
                  <c:v>67.8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4C-49CB-8FDF-4E00DD150D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Учебные года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2023/2024</c:v>
                </c:pt>
                <c:pt idx="1">
                  <c:v>2024/2025</c:v>
                </c:pt>
                <c:pt idx="2">
                  <c:v>2025/2026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93.3</c:v>
                </c:pt>
                <c:pt idx="1">
                  <c:v>93.2</c:v>
                </c:pt>
                <c:pt idx="2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6-4712-8A40-9AE7F91E2B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5433215"/>
        <c:axId val="1805437791"/>
      </c:barChart>
      <c:catAx>
        <c:axId val="1805433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5437791"/>
        <c:crosses val="autoZero"/>
        <c:auto val="1"/>
        <c:lblAlgn val="ctr"/>
        <c:lblOffset val="100"/>
        <c:noMultiLvlLbl val="0"/>
      </c:catAx>
      <c:valAx>
        <c:axId val="1805437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543321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года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CAD-4F5A-AADA-B48505E9B55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CAD-4F5A-AADA-B48505E9B55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CAD-4F5A-AADA-B48505E9B554}"/>
              </c:ext>
            </c:extLst>
          </c:dPt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5.3</c:v>
                </c:pt>
                <c:pt idx="1">
                  <c:v>29.2</c:v>
                </c:pt>
                <c:pt idx="2">
                  <c:v>65.5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0B-4D34-AB7E-379ADDAC5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70-4C88-A9D2-AE854290639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70-4C88-A9D2-AE854290639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F70-4C88-A9D2-AE8542906393}"/>
              </c:ext>
            </c:extLst>
          </c:dPt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26.4</c:v>
                </c:pt>
                <c:pt idx="1">
                  <c:v>60.2</c:v>
                </c:pt>
                <c:pt idx="2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1E-47F1-A6E2-FBD21B0DC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года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41-488E-8B96-C6A940B4248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41-488E-8B96-C6A940B4248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41-488E-8B96-C6A940B42484}"/>
              </c:ext>
            </c:extLst>
          </c:dPt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7.6</c:v>
                </c:pt>
                <c:pt idx="1">
                  <c:v>32</c:v>
                </c:pt>
                <c:pt idx="2">
                  <c:v>60.4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0F-4080-B275-3CC625A14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66-41B7-A4A3-3378FD75784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66-41B7-A4A3-3378FD75784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B66-41B7-A4A3-3378FD757844}"/>
              </c:ext>
            </c:extLst>
          </c:dPt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27.9</c:v>
                </c:pt>
                <c:pt idx="1">
                  <c:v>52.3</c:v>
                </c:pt>
                <c:pt idx="2">
                  <c:v>19.8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89-4A69-8390-D9B34B8BE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года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DF-4A51-AE98-00932C9D951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DF-4A51-AE98-00932C9D951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DF-4A51-AE98-00932C9D9514}"/>
              </c:ext>
            </c:extLst>
          </c:dPt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10.8</c:v>
                </c:pt>
                <c:pt idx="1">
                  <c:v>35.299999999999997</c:v>
                </c:pt>
                <c:pt idx="2">
                  <c:v>19.8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CE-445D-B87A-CFC3F81A0C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058-42C8-84F8-5B4A36061FF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058-42C8-84F8-5B4A36061FF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058-42C8-84F8-5B4A36061FFC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24.6</c:v>
                </c:pt>
                <c:pt idx="1">
                  <c:v>61.6</c:v>
                </c:pt>
                <c:pt idx="2">
                  <c:v>13.8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32-4886-B4C9-A44CB60D6C8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конец года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года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D7-41AF-9703-91F62F6DA07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D7-41AF-9703-91F62F6DA07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D7-41AF-9703-91F62F6DA074}"/>
              </c:ext>
            </c:extLst>
          </c:dPt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5.0999999999999996</c:v>
                </c:pt>
                <c:pt idx="1">
                  <c:v>29.3</c:v>
                </c:pt>
                <c:pt idx="2">
                  <c:v>65.599999999999994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3B-44E1-80EC-CF4408837D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B4-40E9-8FDB-59B3120C562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B4-40E9-8FDB-59B3120C562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B4-40E9-8FDB-59B3120C562E}"/>
              </c:ext>
            </c:extLst>
          </c:dPt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спедний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17.600000000000001</c:v>
                </c:pt>
                <c:pt idx="1">
                  <c:v>64.2</c:v>
                </c:pt>
                <c:pt idx="2">
                  <c:v>18.2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42-4B5F-8D7C-BE0D07EF3B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264013990093213"/>
          <c:y val="0.41514684121580647"/>
          <c:w val="0.24401444352124863"/>
          <c:h val="0.262684865489888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B1568-F2D1-4AA2-8762-CE408822C3F0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ED6918-6635-49CF-BB44-6CB764326C12}">
      <dgm:prSet phldrT="[Текст]" custT="1"/>
      <dgm:spPr/>
      <dgm:t>
        <a:bodyPr/>
        <a:lstStyle/>
        <a:p>
          <a:r>
            <a: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Проанализировать выполнение годового плана за учебный год</a:t>
          </a:r>
        </a:p>
      </dgm:t>
    </dgm:pt>
    <dgm:pt modelId="{6DD26374-F0BC-4886-99C4-533348660387}" type="sibTrans" cxnId="{8338B7B6-8913-4B6F-ADBE-50164CAEA08B}">
      <dgm:prSet/>
      <dgm:spPr/>
      <dgm:t>
        <a:bodyPr/>
        <a:lstStyle/>
        <a:p>
          <a:endParaRPr lang="ru-RU"/>
        </a:p>
      </dgm:t>
    </dgm:pt>
    <dgm:pt modelId="{3CD6DF4E-F76B-4979-8A1A-937636BF2347}" type="parTrans" cxnId="{8338B7B6-8913-4B6F-ADBE-50164CAEA08B}">
      <dgm:prSet/>
      <dgm:spPr/>
      <dgm:t>
        <a:bodyPr/>
        <a:lstStyle/>
        <a:p>
          <a:endParaRPr lang="ru-RU"/>
        </a:p>
      </dgm:t>
    </dgm:pt>
    <dgm:pt modelId="{BCB99A8B-3276-447C-83D2-01B5BA466DEE}">
      <dgm:prSet custT="1"/>
      <dgm:spPr/>
      <dgm:t>
        <a:bodyPr/>
        <a:lstStyle/>
        <a:p>
          <a:r>
            <a:rPr lang="ru-RU" sz="1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Задачи:</a:t>
          </a:r>
        </a:p>
      </dgm:t>
    </dgm:pt>
    <dgm:pt modelId="{D2AE1FDE-B5B4-47A4-B736-93D065FDCCA8}" type="sibTrans" cxnId="{C33FCF9A-CAE0-40F2-811F-9DC2FDB27E78}">
      <dgm:prSet/>
      <dgm:spPr/>
      <dgm:t>
        <a:bodyPr/>
        <a:lstStyle/>
        <a:p>
          <a:endParaRPr lang="ru-RU"/>
        </a:p>
      </dgm:t>
    </dgm:pt>
    <dgm:pt modelId="{C39A97C3-EA38-4022-A0FF-8C40EBDC0033}" type="parTrans" cxnId="{C33FCF9A-CAE0-40F2-811F-9DC2FDB27E78}">
      <dgm:prSet/>
      <dgm:spPr/>
      <dgm:t>
        <a:bodyPr/>
        <a:lstStyle/>
        <a:p>
          <a:endParaRPr lang="ru-RU"/>
        </a:p>
      </dgm:t>
    </dgm:pt>
    <dgm:pt modelId="{50A5DA64-365F-497D-8748-FC058F0B94D5}">
      <dgm:prSet phldrT="[Текст]" custT="1"/>
      <dgm:spPr/>
      <dgm:t>
        <a:bodyPr/>
        <a:lstStyle/>
        <a:p>
          <a:r>
            <a: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Подведение итогов работы дошкольной организации по реализации годового плана, обсудить перспективы деятельности на летний период и следующий учебный год</a:t>
          </a:r>
        </a:p>
      </dgm:t>
    </dgm:pt>
    <dgm:pt modelId="{9E349250-49E9-4C77-8B5A-277B1120FAC7}" type="sibTrans" cxnId="{DE90020E-B0D7-486B-82A3-0AF9AB7A1B72}">
      <dgm:prSet/>
      <dgm:spPr/>
      <dgm:t>
        <a:bodyPr/>
        <a:lstStyle/>
        <a:p>
          <a:endParaRPr lang="ru-RU"/>
        </a:p>
      </dgm:t>
    </dgm:pt>
    <dgm:pt modelId="{B70324D4-4DCA-4EB3-ABAF-162856276078}" type="parTrans" cxnId="{DE90020E-B0D7-486B-82A3-0AF9AB7A1B72}">
      <dgm:prSet/>
      <dgm:spPr/>
      <dgm:t>
        <a:bodyPr/>
        <a:lstStyle/>
        <a:p>
          <a:endParaRPr lang="ru-RU"/>
        </a:p>
      </dgm:t>
    </dgm:pt>
    <dgm:pt modelId="{D2F1CEE5-EAC0-4E2F-A1FF-62B7467CD5BF}">
      <dgm:prSet phldrT="[Текст]" custT="1"/>
      <dgm:spPr/>
      <dgm:t>
        <a:bodyPr/>
        <a:lstStyle/>
        <a:p>
          <a:r>
            <a:rPr lang="ru-RU" sz="1600" dirty="0">
              <a:solidFill>
                <a:srgbClr val="FFFF00"/>
              </a:solidFill>
            </a:rPr>
            <a:t>Цель педсовета </a:t>
          </a:r>
        </a:p>
      </dgm:t>
    </dgm:pt>
    <dgm:pt modelId="{06E25EA5-2CF9-4686-BA6D-671A90A3C3FC}" type="sibTrans" cxnId="{6BDE0F26-630B-4BEF-B493-DB8D16BEC325}">
      <dgm:prSet/>
      <dgm:spPr/>
      <dgm:t>
        <a:bodyPr/>
        <a:lstStyle/>
        <a:p>
          <a:endParaRPr lang="ru-RU"/>
        </a:p>
      </dgm:t>
    </dgm:pt>
    <dgm:pt modelId="{4AAC127B-ADD8-46D6-A710-0BF39BC35D3B}" type="parTrans" cxnId="{6BDE0F26-630B-4BEF-B493-DB8D16BEC325}">
      <dgm:prSet/>
      <dgm:spPr/>
      <dgm:t>
        <a:bodyPr/>
        <a:lstStyle/>
        <a:p>
          <a:endParaRPr lang="ru-RU"/>
        </a:p>
      </dgm:t>
    </dgm:pt>
    <dgm:pt modelId="{E8985988-FDAF-415E-A327-64A3715FCB20}">
      <dgm:prSet phldrT="[Текст]" custT="1"/>
      <dgm:spPr/>
      <dgm:t>
        <a:bodyPr/>
        <a:lstStyle/>
        <a:p>
          <a:r>
            <a: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Проанализировать участие педагогов в методической работе, конкурсной деятельности</a:t>
          </a:r>
        </a:p>
      </dgm:t>
    </dgm:pt>
    <dgm:pt modelId="{25B25490-9B2E-47BA-BA1B-32C2EE448EDE}" type="sibTrans" cxnId="{1A313832-62D6-4DDA-9C65-7363717F263A}">
      <dgm:prSet/>
      <dgm:spPr/>
      <dgm:t>
        <a:bodyPr/>
        <a:lstStyle/>
        <a:p>
          <a:endParaRPr lang="ru-RU"/>
        </a:p>
      </dgm:t>
    </dgm:pt>
    <dgm:pt modelId="{A9EBA57D-1AAC-4598-B092-57E2FC07B254}" type="parTrans" cxnId="{1A313832-62D6-4DDA-9C65-7363717F263A}">
      <dgm:prSet/>
      <dgm:spPr/>
      <dgm:t>
        <a:bodyPr/>
        <a:lstStyle/>
        <a:p>
          <a:endParaRPr lang="ru-RU"/>
        </a:p>
      </dgm:t>
    </dgm:pt>
    <dgm:pt modelId="{156BF2A5-0CF4-4265-B4A7-E4466713FD26}">
      <dgm:prSet custT="1"/>
      <dgm:spPr/>
      <dgm:t>
        <a:bodyPr/>
        <a:lstStyle/>
        <a:p>
          <a:r>
            <a: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Утвердить план летней оздоровительной работы </a:t>
          </a:r>
        </a:p>
      </dgm:t>
    </dgm:pt>
    <dgm:pt modelId="{3FF3AA8F-6079-41E6-B78B-81F7C09C130B}" type="sibTrans" cxnId="{5B9F5182-D218-4079-A6DE-33725A50239E}">
      <dgm:prSet/>
      <dgm:spPr/>
      <dgm:t>
        <a:bodyPr/>
        <a:lstStyle/>
        <a:p>
          <a:endParaRPr lang="ru-RU"/>
        </a:p>
      </dgm:t>
    </dgm:pt>
    <dgm:pt modelId="{9C05F6ED-9C66-456A-8C95-109479CF7DBF}" type="parTrans" cxnId="{5B9F5182-D218-4079-A6DE-33725A50239E}">
      <dgm:prSet/>
      <dgm:spPr/>
      <dgm:t>
        <a:bodyPr/>
        <a:lstStyle/>
        <a:p>
          <a:endParaRPr lang="ru-RU"/>
        </a:p>
      </dgm:t>
    </dgm:pt>
    <dgm:pt modelId="{F0E698E2-5D7A-4273-9696-C55C25D29BF8}">
      <dgm:prSet custT="1"/>
      <dgm:spPr/>
      <dgm:t>
        <a:bodyPr/>
        <a:lstStyle/>
        <a:p>
          <a:r>
            <a: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Наметить направления работы на 2026 – 2027 учебный год </a:t>
          </a:r>
        </a:p>
      </dgm:t>
    </dgm:pt>
    <dgm:pt modelId="{F0302E31-460B-4E72-950E-F18C9E74C084}" type="sibTrans" cxnId="{37C9634B-8646-4B96-9E94-D7A173D9276D}">
      <dgm:prSet/>
      <dgm:spPr/>
      <dgm:t>
        <a:bodyPr/>
        <a:lstStyle/>
        <a:p>
          <a:endParaRPr lang="ru-RU"/>
        </a:p>
      </dgm:t>
    </dgm:pt>
    <dgm:pt modelId="{8272E484-35E8-4D2F-8D75-DB07D1F7353D}" type="parTrans" cxnId="{37C9634B-8646-4B96-9E94-D7A173D9276D}">
      <dgm:prSet/>
      <dgm:spPr/>
      <dgm:t>
        <a:bodyPr/>
        <a:lstStyle/>
        <a:p>
          <a:endParaRPr lang="ru-RU"/>
        </a:p>
      </dgm:t>
    </dgm:pt>
    <dgm:pt modelId="{6A13443A-77F2-4704-A17F-B8C44557D7E0}" type="pres">
      <dgm:prSet presAssocID="{C90B1568-F2D1-4AA2-8762-CE408822C3F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BD38C9-CBD7-4031-B4F4-A12B049FEFD7}" type="pres">
      <dgm:prSet presAssocID="{D2F1CEE5-EAC0-4E2F-A1FF-62B7467CD5BF}" presName="root1" presStyleCnt="0"/>
      <dgm:spPr/>
    </dgm:pt>
    <dgm:pt modelId="{484F0407-C687-4541-9C3F-AB04D20C45B2}" type="pres">
      <dgm:prSet presAssocID="{D2F1CEE5-EAC0-4E2F-A1FF-62B7467CD5BF}" presName="LevelOneTextNode" presStyleLbl="node0" presStyleIdx="0" presStyleCnt="1" custScaleY="123592" custLinFactNeighborX="-39121" custLinFactNeighborY="14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FB7EA5-8568-455C-8F94-CDDB7C440B37}" type="pres">
      <dgm:prSet presAssocID="{D2F1CEE5-EAC0-4E2F-A1FF-62B7467CD5BF}" presName="level2hierChild" presStyleCnt="0"/>
      <dgm:spPr/>
    </dgm:pt>
    <dgm:pt modelId="{2342CF28-CFA2-40EB-ADC1-11DBA0848107}" type="pres">
      <dgm:prSet presAssocID="{B70324D4-4DCA-4EB3-ABAF-162856276078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E084B0EB-FD8A-4863-AB92-106CEFEC4956}" type="pres">
      <dgm:prSet presAssocID="{B70324D4-4DCA-4EB3-ABAF-162856276078}" presName="connTx" presStyleLbl="parChTrans1D2" presStyleIdx="0" presStyleCnt="6"/>
      <dgm:spPr/>
      <dgm:t>
        <a:bodyPr/>
        <a:lstStyle/>
        <a:p>
          <a:endParaRPr lang="ru-RU"/>
        </a:p>
      </dgm:t>
    </dgm:pt>
    <dgm:pt modelId="{E6F722EC-3D32-44CF-992F-C8D5E0ECB431}" type="pres">
      <dgm:prSet presAssocID="{50A5DA64-365F-497D-8748-FC058F0B94D5}" presName="root2" presStyleCnt="0"/>
      <dgm:spPr/>
    </dgm:pt>
    <dgm:pt modelId="{7B5597B7-0C23-4044-B938-B09A5EC0CF42}" type="pres">
      <dgm:prSet presAssocID="{50A5DA64-365F-497D-8748-FC058F0B94D5}" presName="LevelTwoTextNode" presStyleLbl="node2" presStyleIdx="0" presStyleCnt="6" custScaleX="2178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E485DE-1914-4948-A346-D91943A4E492}" type="pres">
      <dgm:prSet presAssocID="{50A5DA64-365F-497D-8748-FC058F0B94D5}" presName="level3hierChild" presStyleCnt="0"/>
      <dgm:spPr/>
    </dgm:pt>
    <dgm:pt modelId="{D64A4B91-D709-41AC-94C4-998C71965EFF}" type="pres">
      <dgm:prSet presAssocID="{C39A97C3-EA38-4022-A0FF-8C40EBDC0033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4CECA63E-5F39-472F-824A-98B5A449955D}" type="pres">
      <dgm:prSet presAssocID="{C39A97C3-EA38-4022-A0FF-8C40EBDC0033}" presName="connTx" presStyleLbl="parChTrans1D2" presStyleIdx="1" presStyleCnt="6"/>
      <dgm:spPr/>
      <dgm:t>
        <a:bodyPr/>
        <a:lstStyle/>
        <a:p>
          <a:endParaRPr lang="ru-RU"/>
        </a:p>
      </dgm:t>
    </dgm:pt>
    <dgm:pt modelId="{6FCEE407-1991-4704-9341-EA0F107CD6D5}" type="pres">
      <dgm:prSet presAssocID="{BCB99A8B-3276-447C-83D2-01B5BA466DEE}" presName="root2" presStyleCnt="0"/>
      <dgm:spPr/>
    </dgm:pt>
    <dgm:pt modelId="{6DDAA11C-2869-47C4-9A39-202B283B88ED}" type="pres">
      <dgm:prSet presAssocID="{BCB99A8B-3276-447C-83D2-01B5BA466DEE}" presName="LevelTwoTextNode" presStyleLbl="node2" presStyleIdx="1" presStyleCnt="6" custScaleX="2178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4B839D-E3E6-41DB-AC80-695E7D0F8835}" type="pres">
      <dgm:prSet presAssocID="{BCB99A8B-3276-447C-83D2-01B5BA466DEE}" presName="level3hierChild" presStyleCnt="0"/>
      <dgm:spPr/>
    </dgm:pt>
    <dgm:pt modelId="{2BDDF07A-FF7D-458B-ACAD-D4194BB49352}" type="pres">
      <dgm:prSet presAssocID="{3CD6DF4E-F76B-4979-8A1A-937636BF2347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F9C5DEC2-2190-4EE0-8618-C8B5D5353FA5}" type="pres">
      <dgm:prSet presAssocID="{3CD6DF4E-F76B-4979-8A1A-937636BF2347}" presName="connTx" presStyleLbl="parChTrans1D2" presStyleIdx="2" presStyleCnt="6"/>
      <dgm:spPr/>
      <dgm:t>
        <a:bodyPr/>
        <a:lstStyle/>
        <a:p>
          <a:endParaRPr lang="ru-RU"/>
        </a:p>
      </dgm:t>
    </dgm:pt>
    <dgm:pt modelId="{0F3E5E42-9B2E-455C-A185-0651089F4C70}" type="pres">
      <dgm:prSet presAssocID="{E7ED6918-6635-49CF-BB44-6CB764326C12}" presName="root2" presStyleCnt="0"/>
      <dgm:spPr/>
    </dgm:pt>
    <dgm:pt modelId="{2B2C39F2-720F-4F2B-B439-60837015141E}" type="pres">
      <dgm:prSet presAssocID="{E7ED6918-6635-49CF-BB44-6CB764326C12}" presName="LevelTwoTextNode" presStyleLbl="node2" presStyleIdx="2" presStyleCnt="6" custScaleX="217880" custLinFactNeighborX="204" custLinFactNeighborY="-59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FABF81-C210-4B53-92FD-19D4DC50C263}" type="pres">
      <dgm:prSet presAssocID="{E7ED6918-6635-49CF-BB44-6CB764326C12}" presName="level3hierChild" presStyleCnt="0"/>
      <dgm:spPr/>
    </dgm:pt>
    <dgm:pt modelId="{73C7FDF0-DF80-4DEC-AD82-65519E892FED}" type="pres">
      <dgm:prSet presAssocID="{A9EBA57D-1AAC-4598-B092-57E2FC07B254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4EFAA4C9-08C9-4E6E-B41A-01CB55DC297F}" type="pres">
      <dgm:prSet presAssocID="{A9EBA57D-1AAC-4598-B092-57E2FC07B254}" presName="connTx" presStyleLbl="parChTrans1D2" presStyleIdx="3" presStyleCnt="6"/>
      <dgm:spPr/>
      <dgm:t>
        <a:bodyPr/>
        <a:lstStyle/>
        <a:p>
          <a:endParaRPr lang="ru-RU"/>
        </a:p>
      </dgm:t>
    </dgm:pt>
    <dgm:pt modelId="{67B690E1-E7FB-4BF8-9EE7-28980E15761E}" type="pres">
      <dgm:prSet presAssocID="{E8985988-FDAF-415E-A327-64A3715FCB20}" presName="root2" presStyleCnt="0"/>
      <dgm:spPr/>
    </dgm:pt>
    <dgm:pt modelId="{D2980307-06CC-4389-AD46-4FF751E7CB5F}" type="pres">
      <dgm:prSet presAssocID="{E8985988-FDAF-415E-A327-64A3715FCB20}" presName="LevelTwoTextNode" presStyleLbl="node2" presStyleIdx="3" presStyleCnt="6" custScaleX="2178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311E35-6CEF-471C-9AC3-C21016C070B6}" type="pres">
      <dgm:prSet presAssocID="{E8985988-FDAF-415E-A327-64A3715FCB20}" presName="level3hierChild" presStyleCnt="0"/>
      <dgm:spPr/>
    </dgm:pt>
    <dgm:pt modelId="{3D8D0FA6-CF75-4F74-A149-DF448B4426D0}" type="pres">
      <dgm:prSet presAssocID="{9C05F6ED-9C66-456A-8C95-109479CF7DBF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0E34EECE-7EDD-49D9-B5CD-B303922813E6}" type="pres">
      <dgm:prSet presAssocID="{9C05F6ED-9C66-456A-8C95-109479CF7DBF}" presName="connTx" presStyleLbl="parChTrans1D2" presStyleIdx="4" presStyleCnt="6"/>
      <dgm:spPr/>
      <dgm:t>
        <a:bodyPr/>
        <a:lstStyle/>
        <a:p>
          <a:endParaRPr lang="ru-RU"/>
        </a:p>
      </dgm:t>
    </dgm:pt>
    <dgm:pt modelId="{3059123D-1DB1-4056-A6E4-6F0DCEE78F2B}" type="pres">
      <dgm:prSet presAssocID="{156BF2A5-0CF4-4265-B4A7-E4466713FD26}" presName="root2" presStyleCnt="0"/>
      <dgm:spPr/>
    </dgm:pt>
    <dgm:pt modelId="{B19DA23B-B617-47B1-935C-AEC4FA2FA438}" type="pres">
      <dgm:prSet presAssocID="{156BF2A5-0CF4-4265-B4A7-E4466713FD26}" presName="LevelTwoTextNode" presStyleLbl="node2" presStyleIdx="4" presStyleCnt="6" custScaleX="2178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265EBD-EB59-4D1A-B0BC-538A77331A74}" type="pres">
      <dgm:prSet presAssocID="{156BF2A5-0CF4-4265-B4A7-E4466713FD26}" presName="level3hierChild" presStyleCnt="0"/>
      <dgm:spPr/>
    </dgm:pt>
    <dgm:pt modelId="{22F6CC7B-1AE5-4D99-978E-2232D7C384DF}" type="pres">
      <dgm:prSet presAssocID="{8272E484-35E8-4D2F-8D75-DB07D1F7353D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95DF0F3F-66EB-4709-A4AB-5E8C3E6246C8}" type="pres">
      <dgm:prSet presAssocID="{8272E484-35E8-4D2F-8D75-DB07D1F7353D}" presName="connTx" presStyleLbl="parChTrans1D2" presStyleIdx="5" presStyleCnt="6"/>
      <dgm:spPr/>
      <dgm:t>
        <a:bodyPr/>
        <a:lstStyle/>
        <a:p>
          <a:endParaRPr lang="ru-RU"/>
        </a:p>
      </dgm:t>
    </dgm:pt>
    <dgm:pt modelId="{33B80975-2FCA-4978-A2F2-60C325397921}" type="pres">
      <dgm:prSet presAssocID="{F0E698E2-5D7A-4273-9696-C55C25D29BF8}" presName="root2" presStyleCnt="0"/>
      <dgm:spPr/>
    </dgm:pt>
    <dgm:pt modelId="{4FC45010-5852-487F-92BE-4E4CBB32922D}" type="pres">
      <dgm:prSet presAssocID="{F0E698E2-5D7A-4273-9696-C55C25D29BF8}" presName="LevelTwoTextNode" presStyleLbl="node2" presStyleIdx="5" presStyleCnt="6" custScaleX="2178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41847E-7296-4AF7-A0B7-42B44E2446C4}" type="pres">
      <dgm:prSet presAssocID="{F0E698E2-5D7A-4273-9696-C55C25D29BF8}" presName="level3hierChild" presStyleCnt="0"/>
      <dgm:spPr/>
    </dgm:pt>
  </dgm:ptLst>
  <dgm:cxnLst>
    <dgm:cxn modelId="{3706A122-C5C7-4E73-9EDB-A14E59D74ACB}" type="presOf" srcId="{8272E484-35E8-4D2F-8D75-DB07D1F7353D}" destId="{22F6CC7B-1AE5-4D99-978E-2232D7C384DF}" srcOrd="0" destOrd="0" presId="urn:microsoft.com/office/officeart/2008/layout/HorizontalMultiLevelHierarchy"/>
    <dgm:cxn modelId="{0ADE55B6-56AA-4321-B60F-3E23BE3EAD97}" type="presOf" srcId="{C39A97C3-EA38-4022-A0FF-8C40EBDC0033}" destId="{D64A4B91-D709-41AC-94C4-998C71965EFF}" srcOrd="0" destOrd="0" presId="urn:microsoft.com/office/officeart/2008/layout/HorizontalMultiLevelHierarchy"/>
    <dgm:cxn modelId="{9470980D-DC14-4D35-8C16-4AF6A53E0367}" type="presOf" srcId="{F0E698E2-5D7A-4273-9696-C55C25D29BF8}" destId="{4FC45010-5852-487F-92BE-4E4CBB32922D}" srcOrd="0" destOrd="0" presId="urn:microsoft.com/office/officeart/2008/layout/HorizontalMultiLevelHierarchy"/>
    <dgm:cxn modelId="{6BDE0F26-630B-4BEF-B493-DB8D16BEC325}" srcId="{C90B1568-F2D1-4AA2-8762-CE408822C3F0}" destId="{D2F1CEE5-EAC0-4E2F-A1FF-62B7467CD5BF}" srcOrd="0" destOrd="0" parTransId="{4AAC127B-ADD8-46D6-A710-0BF39BC35D3B}" sibTransId="{06E25EA5-2CF9-4686-BA6D-671A90A3C3FC}"/>
    <dgm:cxn modelId="{84765EB0-7885-420E-B7A9-6DD7BF7D73EB}" type="presOf" srcId="{156BF2A5-0CF4-4265-B4A7-E4466713FD26}" destId="{B19DA23B-B617-47B1-935C-AEC4FA2FA438}" srcOrd="0" destOrd="0" presId="urn:microsoft.com/office/officeart/2008/layout/HorizontalMultiLevelHierarchy"/>
    <dgm:cxn modelId="{DE90020E-B0D7-486B-82A3-0AF9AB7A1B72}" srcId="{D2F1CEE5-EAC0-4E2F-A1FF-62B7467CD5BF}" destId="{50A5DA64-365F-497D-8748-FC058F0B94D5}" srcOrd="0" destOrd="0" parTransId="{B70324D4-4DCA-4EB3-ABAF-162856276078}" sibTransId="{9E349250-49E9-4C77-8B5A-277B1120FAC7}"/>
    <dgm:cxn modelId="{2B4A5DDF-0FD8-4E40-9AC4-FD940C06BAEE}" type="presOf" srcId="{E8985988-FDAF-415E-A327-64A3715FCB20}" destId="{D2980307-06CC-4389-AD46-4FF751E7CB5F}" srcOrd="0" destOrd="0" presId="urn:microsoft.com/office/officeart/2008/layout/HorizontalMultiLevelHierarchy"/>
    <dgm:cxn modelId="{8855BCF3-3B1E-4350-AD96-8399892DAC5A}" type="presOf" srcId="{9C05F6ED-9C66-456A-8C95-109479CF7DBF}" destId="{0E34EECE-7EDD-49D9-B5CD-B303922813E6}" srcOrd="1" destOrd="0" presId="urn:microsoft.com/office/officeart/2008/layout/HorizontalMultiLevelHierarchy"/>
    <dgm:cxn modelId="{316D60A2-057F-4249-9B03-5F1928AFD483}" type="presOf" srcId="{50A5DA64-365F-497D-8748-FC058F0B94D5}" destId="{7B5597B7-0C23-4044-B938-B09A5EC0CF42}" srcOrd="0" destOrd="0" presId="urn:microsoft.com/office/officeart/2008/layout/HorizontalMultiLevelHierarchy"/>
    <dgm:cxn modelId="{B7D939F4-9719-4CEB-81C9-1AD2AAA8EB17}" type="presOf" srcId="{B70324D4-4DCA-4EB3-ABAF-162856276078}" destId="{E084B0EB-FD8A-4863-AB92-106CEFEC4956}" srcOrd="1" destOrd="0" presId="urn:microsoft.com/office/officeart/2008/layout/HorizontalMultiLevelHierarchy"/>
    <dgm:cxn modelId="{3667B0D9-C5BC-4D2E-B513-2D85BCBDDE86}" type="presOf" srcId="{C39A97C3-EA38-4022-A0FF-8C40EBDC0033}" destId="{4CECA63E-5F39-472F-824A-98B5A449955D}" srcOrd="1" destOrd="0" presId="urn:microsoft.com/office/officeart/2008/layout/HorizontalMultiLevelHierarchy"/>
    <dgm:cxn modelId="{A3A126F7-5A1F-401C-8BDB-CB9B37A5AA26}" type="presOf" srcId="{BCB99A8B-3276-447C-83D2-01B5BA466DEE}" destId="{6DDAA11C-2869-47C4-9A39-202B283B88ED}" srcOrd="0" destOrd="0" presId="urn:microsoft.com/office/officeart/2008/layout/HorizontalMultiLevelHierarchy"/>
    <dgm:cxn modelId="{C33FCF9A-CAE0-40F2-811F-9DC2FDB27E78}" srcId="{D2F1CEE5-EAC0-4E2F-A1FF-62B7467CD5BF}" destId="{BCB99A8B-3276-447C-83D2-01B5BA466DEE}" srcOrd="1" destOrd="0" parTransId="{C39A97C3-EA38-4022-A0FF-8C40EBDC0033}" sibTransId="{D2AE1FDE-B5B4-47A4-B736-93D065FDCCA8}"/>
    <dgm:cxn modelId="{C420A255-B5AD-4432-BFE6-32D6E38996AA}" type="presOf" srcId="{3CD6DF4E-F76B-4979-8A1A-937636BF2347}" destId="{2BDDF07A-FF7D-458B-ACAD-D4194BB49352}" srcOrd="0" destOrd="0" presId="urn:microsoft.com/office/officeart/2008/layout/HorizontalMultiLevelHierarchy"/>
    <dgm:cxn modelId="{B4692FDE-E857-4538-83BA-2DD8085DEC2C}" type="presOf" srcId="{D2F1CEE5-EAC0-4E2F-A1FF-62B7467CD5BF}" destId="{484F0407-C687-4541-9C3F-AB04D20C45B2}" srcOrd="0" destOrd="0" presId="urn:microsoft.com/office/officeart/2008/layout/HorizontalMultiLevelHierarchy"/>
    <dgm:cxn modelId="{8338B7B6-8913-4B6F-ADBE-50164CAEA08B}" srcId="{D2F1CEE5-EAC0-4E2F-A1FF-62B7467CD5BF}" destId="{E7ED6918-6635-49CF-BB44-6CB764326C12}" srcOrd="2" destOrd="0" parTransId="{3CD6DF4E-F76B-4979-8A1A-937636BF2347}" sibTransId="{6DD26374-F0BC-4886-99C4-533348660387}"/>
    <dgm:cxn modelId="{71D98537-5CC5-47C3-9E89-442BE8295C78}" type="presOf" srcId="{9C05F6ED-9C66-456A-8C95-109479CF7DBF}" destId="{3D8D0FA6-CF75-4F74-A149-DF448B4426D0}" srcOrd="0" destOrd="0" presId="urn:microsoft.com/office/officeart/2008/layout/HorizontalMultiLevelHierarchy"/>
    <dgm:cxn modelId="{006B9AEC-34F3-4376-9FFA-13CFD0DDF83F}" type="presOf" srcId="{E7ED6918-6635-49CF-BB44-6CB764326C12}" destId="{2B2C39F2-720F-4F2B-B439-60837015141E}" srcOrd="0" destOrd="0" presId="urn:microsoft.com/office/officeart/2008/layout/HorizontalMultiLevelHierarchy"/>
    <dgm:cxn modelId="{665E92B8-ED36-494C-97DD-374958E65D08}" type="presOf" srcId="{B70324D4-4DCA-4EB3-ABAF-162856276078}" destId="{2342CF28-CFA2-40EB-ADC1-11DBA0848107}" srcOrd="0" destOrd="0" presId="urn:microsoft.com/office/officeart/2008/layout/HorizontalMultiLevelHierarchy"/>
    <dgm:cxn modelId="{5B9F5182-D218-4079-A6DE-33725A50239E}" srcId="{D2F1CEE5-EAC0-4E2F-A1FF-62B7467CD5BF}" destId="{156BF2A5-0CF4-4265-B4A7-E4466713FD26}" srcOrd="4" destOrd="0" parTransId="{9C05F6ED-9C66-456A-8C95-109479CF7DBF}" sibTransId="{3FF3AA8F-6079-41E6-B78B-81F7C09C130B}"/>
    <dgm:cxn modelId="{D0A8536A-349F-4786-9B88-8AFCAAC1CD8E}" type="presOf" srcId="{A9EBA57D-1AAC-4598-B092-57E2FC07B254}" destId="{73C7FDF0-DF80-4DEC-AD82-65519E892FED}" srcOrd="0" destOrd="0" presId="urn:microsoft.com/office/officeart/2008/layout/HorizontalMultiLevelHierarchy"/>
    <dgm:cxn modelId="{F927B7AA-E34E-4ABF-958A-5E8F3E2803F4}" type="presOf" srcId="{8272E484-35E8-4D2F-8D75-DB07D1F7353D}" destId="{95DF0F3F-66EB-4709-A4AB-5E8C3E6246C8}" srcOrd="1" destOrd="0" presId="urn:microsoft.com/office/officeart/2008/layout/HorizontalMultiLevelHierarchy"/>
    <dgm:cxn modelId="{E2F1D073-8832-4BCC-AE16-430252AD0EF1}" type="presOf" srcId="{A9EBA57D-1AAC-4598-B092-57E2FC07B254}" destId="{4EFAA4C9-08C9-4E6E-B41A-01CB55DC297F}" srcOrd="1" destOrd="0" presId="urn:microsoft.com/office/officeart/2008/layout/HorizontalMultiLevelHierarchy"/>
    <dgm:cxn modelId="{04F5CCD9-DB52-4758-BC90-009987F95CD8}" type="presOf" srcId="{C90B1568-F2D1-4AA2-8762-CE408822C3F0}" destId="{6A13443A-77F2-4704-A17F-B8C44557D7E0}" srcOrd="0" destOrd="0" presId="urn:microsoft.com/office/officeart/2008/layout/HorizontalMultiLevelHierarchy"/>
    <dgm:cxn modelId="{37C9634B-8646-4B96-9E94-D7A173D9276D}" srcId="{D2F1CEE5-EAC0-4E2F-A1FF-62B7467CD5BF}" destId="{F0E698E2-5D7A-4273-9696-C55C25D29BF8}" srcOrd="5" destOrd="0" parTransId="{8272E484-35E8-4D2F-8D75-DB07D1F7353D}" sibTransId="{F0302E31-460B-4E72-950E-F18C9E74C084}"/>
    <dgm:cxn modelId="{BF2B14AD-EEF7-4C36-B76D-25B32CC077C8}" type="presOf" srcId="{3CD6DF4E-F76B-4979-8A1A-937636BF2347}" destId="{F9C5DEC2-2190-4EE0-8618-C8B5D5353FA5}" srcOrd="1" destOrd="0" presId="urn:microsoft.com/office/officeart/2008/layout/HorizontalMultiLevelHierarchy"/>
    <dgm:cxn modelId="{1A313832-62D6-4DDA-9C65-7363717F263A}" srcId="{D2F1CEE5-EAC0-4E2F-A1FF-62B7467CD5BF}" destId="{E8985988-FDAF-415E-A327-64A3715FCB20}" srcOrd="3" destOrd="0" parTransId="{A9EBA57D-1AAC-4598-B092-57E2FC07B254}" sibTransId="{25B25490-9B2E-47BA-BA1B-32C2EE448EDE}"/>
    <dgm:cxn modelId="{492AA09D-6E63-4592-9D41-45BB0D04D74F}" type="presParOf" srcId="{6A13443A-77F2-4704-A17F-B8C44557D7E0}" destId="{99BD38C9-CBD7-4031-B4F4-A12B049FEFD7}" srcOrd="0" destOrd="0" presId="urn:microsoft.com/office/officeart/2008/layout/HorizontalMultiLevelHierarchy"/>
    <dgm:cxn modelId="{AB6E7391-421D-4C9E-9CF2-270E72F6FB48}" type="presParOf" srcId="{99BD38C9-CBD7-4031-B4F4-A12B049FEFD7}" destId="{484F0407-C687-4541-9C3F-AB04D20C45B2}" srcOrd="0" destOrd="0" presId="urn:microsoft.com/office/officeart/2008/layout/HorizontalMultiLevelHierarchy"/>
    <dgm:cxn modelId="{33E872EA-6901-40A7-B99C-57FED1B82AC5}" type="presParOf" srcId="{99BD38C9-CBD7-4031-B4F4-A12B049FEFD7}" destId="{A6FB7EA5-8568-455C-8F94-CDDB7C440B37}" srcOrd="1" destOrd="0" presId="urn:microsoft.com/office/officeart/2008/layout/HorizontalMultiLevelHierarchy"/>
    <dgm:cxn modelId="{F6728714-D115-4A6E-BD88-EFD7676F999A}" type="presParOf" srcId="{A6FB7EA5-8568-455C-8F94-CDDB7C440B37}" destId="{2342CF28-CFA2-40EB-ADC1-11DBA0848107}" srcOrd="0" destOrd="0" presId="urn:microsoft.com/office/officeart/2008/layout/HorizontalMultiLevelHierarchy"/>
    <dgm:cxn modelId="{EFA127E2-1435-4EB0-88E5-435DBA451489}" type="presParOf" srcId="{2342CF28-CFA2-40EB-ADC1-11DBA0848107}" destId="{E084B0EB-FD8A-4863-AB92-106CEFEC4956}" srcOrd="0" destOrd="0" presId="urn:microsoft.com/office/officeart/2008/layout/HorizontalMultiLevelHierarchy"/>
    <dgm:cxn modelId="{D0B73C5A-ACEF-4E6F-8491-A8819D01FEDD}" type="presParOf" srcId="{A6FB7EA5-8568-455C-8F94-CDDB7C440B37}" destId="{E6F722EC-3D32-44CF-992F-C8D5E0ECB431}" srcOrd="1" destOrd="0" presId="urn:microsoft.com/office/officeart/2008/layout/HorizontalMultiLevelHierarchy"/>
    <dgm:cxn modelId="{BB63A169-5F9D-4D9E-8125-624F6E8D071A}" type="presParOf" srcId="{E6F722EC-3D32-44CF-992F-C8D5E0ECB431}" destId="{7B5597B7-0C23-4044-B938-B09A5EC0CF42}" srcOrd="0" destOrd="0" presId="urn:microsoft.com/office/officeart/2008/layout/HorizontalMultiLevelHierarchy"/>
    <dgm:cxn modelId="{D086902B-C7B2-44BA-91C6-1E45715A17EC}" type="presParOf" srcId="{E6F722EC-3D32-44CF-992F-C8D5E0ECB431}" destId="{D7E485DE-1914-4948-A346-D91943A4E492}" srcOrd="1" destOrd="0" presId="urn:microsoft.com/office/officeart/2008/layout/HorizontalMultiLevelHierarchy"/>
    <dgm:cxn modelId="{47AFE0C8-A220-4A80-B5DF-4885F522362A}" type="presParOf" srcId="{A6FB7EA5-8568-455C-8F94-CDDB7C440B37}" destId="{D64A4B91-D709-41AC-94C4-998C71965EFF}" srcOrd="2" destOrd="0" presId="urn:microsoft.com/office/officeart/2008/layout/HorizontalMultiLevelHierarchy"/>
    <dgm:cxn modelId="{5559F178-985E-458A-875A-905B6A8B510D}" type="presParOf" srcId="{D64A4B91-D709-41AC-94C4-998C71965EFF}" destId="{4CECA63E-5F39-472F-824A-98B5A449955D}" srcOrd="0" destOrd="0" presId="urn:microsoft.com/office/officeart/2008/layout/HorizontalMultiLevelHierarchy"/>
    <dgm:cxn modelId="{6D1C2FEF-55A2-4EB1-8E17-059BB646E63C}" type="presParOf" srcId="{A6FB7EA5-8568-455C-8F94-CDDB7C440B37}" destId="{6FCEE407-1991-4704-9341-EA0F107CD6D5}" srcOrd="3" destOrd="0" presId="urn:microsoft.com/office/officeart/2008/layout/HorizontalMultiLevelHierarchy"/>
    <dgm:cxn modelId="{D795A17F-6993-4277-8320-34FE46B2840F}" type="presParOf" srcId="{6FCEE407-1991-4704-9341-EA0F107CD6D5}" destId="{6DDAA11C-2869-47C4-9A39-202B283B88ED}" srcOrd="0" destOrd="0" presId="urn:microsoft.com/office/officeart/2008/layout/HorizontalMultiLevelHierarchy"/>
    <dgm:cxn modelId="{242F5F61-DCBB-4F61-A6CE-C9EC2720C110}" type="presParOf" srcId="{6FCEE407-1991-4704-9341-EA0F107CD6D5}" destId="{D24B839D-E3E6-41DB-AC80-695E7D0F8835}" srcOrd="1" destOrd="0" presId="urn:microsoft.com/office/officeart/2008/layout/HorizontalMultiLevelHierarchy"/>
    <dgm:cxn modelId="{6826EBBB-F560-4FDD-8377-A8D0D522563C}" type="presParOf" srcId="{A6FB7EA5-8568-455C-8F94-CDDB7C440B37}" destId="{2BDDF07A-FF7D-458B-ACAD-D4194BB49352}" srcOrd="4" destOrd="0" presId="urn:microsoft.com/office/officeart/2008/layout/HorizontalMultiLevelHierarchy"/>
    <dgm:cxn modelId="{5053B11C-F905-49A5-81D6-2B3139FD1CF8}" type="presParOf" srcId="{2BDDF07A-FF7D-458B-ACAD-D4194BB49352}" destId="{F9C5DEC2-2190-4EE0-8618-C8B5D5353FA5}" srcOrd="0" destOrd="0" presId="urn:microsoft.com/office/officeart/2008/layout/HorizontalMultiLevelHierarchy"/>
    <dgm:cxn modelId="{FBA0BDBF-5DF4-40BE-AF08-171F00232C2F}" type="presParOf" srcId="{A6FB7EA5-8568-455C-8F94-CDDB7C440B37}" destId="{0F3E5E42-9B2E-455C-A185-0651089F4C70}" srcOrd="5" destOrd="0" presId="urn:microsoft.com/office/officeart/2008/layout/HorizontalMultiLevelHierarchy"/>
    <dgm:cxn modelId="{249193AB-16DF-454B-9798-8B5E36AF1B9F}" type="presParOf" srcId="{0F3E5E42-9B2E-455C-A185-0651089F4C70}" destId="{2B2C39F2-720F-4F2B-B439-60837015141E}" srcOrd="0" destOrd="0" presId="urn:microsoft.com/office/officeart/2008/layout/HorizontalMultiLevelHierarchy"/>
    <dgm:cxn modelId="{D106DBDC-A6DA-4869-970C-538008E38EE6}" type="presParOf" srcId="{0F3E5E42-9B2E-455C-A185-0651089F4C70}" destId="{CCFABF81-C210-4B53-92FD-19D4DC50C263}" srcOrd="1" destOrd="0" presId="urn:microsoft.com/office/officeart/2008/layout/HorizontalMultiLevelHierarchy"/>
    <dgm:cxn modelId="{398A374B-E8BB-4011-82CD-DDEFB127B74C}" type="presParOf" srcId="{A6FB7EA5-8568-455C-8F94-CDDB7C440B37}" destId="{73C7FDF0-DF80-4DEC-AD82-65519E892FED}" srcOrd="6" destOrd="0" presId="urn:microsoft.com/office/officeart/2008/layout/HorizontalMultiLevelHierarchy"/>
    <dgm:cxn modelId="{761166F9-70E4-4987-A2F7-BB5C59E3FACB}" type="presParOf" srcId="{73C7FDF0-DF80-4DEC-AD82-65519E892FED}" destId="{4EFAA4C9-08C9-4E6E-B41A-01CB55DC297F}" srcOrd="0" destOrd="0" presId="urn:microsoft.com/office/officeart/2008/layout/HorizontalMultiLevelHierarchy"/>
    <dgm:cxn modelId="{2EDD6AC0-5BB2-41B1-A0DE-DA40C353A923}" type="presParOf" srcId="{A6FB7EA5-8568-455C-8F94-CDDB7C440B37}" destId="{67B690E1-E7FB-4BF8-9EE7-28980E15761E}" srcOrd="7" destOrd="0" presId="urn:microsoft.com/office/officeart/2008/layout/HorizontalMultiLevelHierarchy"/>
    <dgm:cxn modelId="{55FAF18C-D912-40F0-84AA-0CBF840FE529}" type="presParOf" srcId="{67B690E1-E7FB-4BF8-9EE7-28980E15761E}" destId="{D2980307-06CC-4389-AD46-4FF751E7CB5F}" srcOrd="0" destOrd="0" presId="urn:microsoft.com/office/officeart/2008/layout/HorizontalMultiLevelHierarchy"/>
    <dgm:cxn modelId="{700BE1A6-DEE6-4B09-9D1E-09ACEB161E76}" type="presParOf" srcId="{67B690E1-E7FB-4BF8-9EE7-28980E15761E}" destId="{FC311E35-6CEF-471C-9AC3-C21016C070B6}" srcOrd="1" destOrd="0" presId="urn:microsoft.com/office/officeart/2008/layout/HorizontalMultiLevelHierarchy"/>
    <dgm:cxn modelId="{0CF92C33-50BA-41D1-B7E8-F704B829B337}" type="presParOf" srcId="{A6FB7EA5-8568-455C-8F94-CDDB7C440B37}" destId="{3D8D0FA6-CF75-4F74-A149-DF448B4426D0}" srcOrd="8" destOrd="0" presId="urn:microsoft.com/office/officeart/2008/layout/HorizontalMultiLevelHierarchy"/>
    <dgm:cxn modelId="{72B0083A-AC5B-4D06-BADA-B5B7E60A79DB}" type="presParOf" srcId="{3D8D0FA6-CF75-4F74-A149-DF448B4426D0}" destId="{0E34EECE-7EDD-49D9-B5CD-B303922813E6}" srcOrd="0" destOrd="0" presId="urn:microsoft.com/office/officeart/2008/layout/HorizontalMultiLevelHierarchy"/>
    <dgm:cxn modelId="{4150E3D7-0F5B-4C4C-AF0C-380E94F5AE1E}" type="presParOf" srcId="{A6FB7EA5-8568-455C-8F94-CDDB7C440B37}" destId="{3059123D-1DB1-4056-A6E4-6F0DCEE78F2B}" srcOrd="9" destOrd="0" presId="urn:microsoft.com/office/officeart/2008/layout/HorizontalMultiLevelHierarchy"/>
    <dgm:cxn modelId="{3FB0423F-B914-46E0-99C7-1DDD22A95F85}" type="presParOf" srcId="{3059123D-1DB1-4056-A6E4-6F0DCEE78F2B}" destId="{B19DA23B-B617-47B1-935C-AEC4FA2FA438}" srcOrd="0" destOrd="0" presId="urn:microsoft.com/office/officeart/2008/layout/HorizontalMultiLevelHierarchy"/>
    <dgm:cxn modelId="{65E1C801-4AB9-444C-A9C3-1802CC4A8653}" type="presParOf" srcId="{3059123D-1DB1-4056-A6E4-6F0DCEE78F2B}" destId="{30265EBD-EB59-4D1A-B0BC-538A77331A74}" srcOrd="1" destOrd="0" presId="urn:microsoft.com/office/officeart/2008/layout/HorizontalMultiLevelHierarchy"/>
    <dgm:cxn modelId="{C89EC1DF-ED52-47D4-847C-CD422522585C}" type="presParOf" srcId="{A6FB7EA5-8568-455C-8F94-CDDB7C440B37}" destId="{22F6CC7B-1AE5-4D99-978E-2232D7C384DF}" srcOrd="10" destOrd="0" presId="urn:microsoft.com/office/officeart/2008/layout/HorizontalMultiLevelHierarchy"/>
    <dgm:cxn modelId="{91B8B913-3FA1-457D-97DA-AE1EF7D337AB}" type="presParOf" srcId="{22F6CC7B-1AE5-4D99-978E-2232D7C384DF}" destId="{95DF0F3F-66EB-4709-A4AB-5E8C3E6246C8}" srcOrd="0" destOrd="0" presId="urn:microsoft.com/office/officeart/2008/layout/HorizontalMultiLevelHierarchy"/>
    <dgm:cxn modelId="{F56DECAF-AF51-4899-8BC8-B52455BB83F7}" type="presParOf" srcId="{A6FB7EA5-8568-455C-8F94-CDDB7C440B37}" destId="{33B80975-2FCA-4978-A2F2-60C325397921}" srcOrd="11" destOrd="0" presId="urn:microsoft.com/office/officeart/2008/layout/HorizontalMultiLevelHierarchy"/>
    <dgm:cxn modelId="{0564D56A-AD82-446A-8D39-92101165E088}" type="presParOf" srcId="{33B80975-2FCA-4978-A2F2-60C325397921}" destId="{4FC45010-5852-487F-92BE-4E4CBB32922D}" srcOrd="0" destOrd="0" presId="urn:microsoft.com/office/officeart/2008/layout/HorizontalMultiLevelHierarchy"/>
    <dgm:cxn modelId="{027BB3F2-4E5D-4789-BCCD-97C5E5512672}" type="presParOf" srcId="{33B80975-2FCA-4978-A2F2-60C325397921}" destId="{8541847E-7296-4AF7-A0B7-42B44E2446C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6CC7B-1AE5-4D99-978E-2232D7C384DF}">
      <dsp:nvSpPr>
        <dsp:cNvPr id="0" name=""/>
        <dsp:cNvSpPr/>
      </dsp:nvSpPr>
      <dsp:spPr>
        <a:xfrm>
          <a:off x="862815" y="3195969"/>
          <a:ext cx="872996" cy="2632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6498" y="0"/>
              </a:lnTo>
              <a:lnTo>
                <a:pt x="436498" y="2632678"/>
              </a:lnTo>
              <a:lnTo>
                <a:pt x="872996" y="26326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229972" y="4442967"/>
        <a:ext cx="138682" cy="138682"/>
      </dsp:txXfrm>
    </dsp:sp>
    <dsp:sp modelId="{3D8D0FA6-CF75-4F74-A149-DF448B4426D0}">
      <dsp:nvSpPr>
        <dsp:cNvPr id="0" name=""/>
        <dsp:cNvSpPr/>
      </dsp:nvSpPr>
      <dsp:spPr>
        <a:xfrm>
          <a:off x="862815" y="3195969"/>
          <a:ext cx="872996" cy="1554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6498" y="0"/>
              </a:lnTo>
              <a:lnTo>
                <a:pt x="436498" y="1554158"/>
              </a:lnTo>
              <a:lnTo>
                <a:pt x="872996" y="15541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254749" y="3928484"/>
        <a:ext cx="89128" cy="89128"/>
      </dsp:txXfrm>
    </dsp:sp>
    <dsp:sp modelId="{73C7FDF0-DF80-4DEC-AD82-65519E892FED}">
      <dsp:nvSpPr>
        <dsp:cNvPr id="0" name=""/>
        <dsp:cNvSpPr/>
      </dsp:nvSpPr>
      <dsp:spPr>
        <a:xfrm>
          <a:off x="862815" y="3195969"/>
          <a:ext cx="872996" cy="475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6498" y="0"/>
              </a:lnTo>
              <a:lnTo>
                <a:pt x="436498" y="475638"/>
              </a:lnTo>
              <a:lnTo>
                <a:pt x="872996" y="4756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74459" y="3408934"/>
        <a:ext cx="49708" cy="49708"/>
      </dsp:txXfrm>
    </dsp:sp>
    <dsp:sp modelId="{2BDDF07A-FF7D-458B-ACAD-D4194BB49352}">
      <dsp:nvSpPr>
        <dsp:cNvPr id="0" name=""/>
        <dsp:cNvSpPr/>
      </dsp:nvSpPr>
      <dsp:spPr>
        <a:xfrm>
          <a:off x="862815" y="2541836"/>
          <a:ext cx="878769" cy="654132"/>
        </a:xfrm>
        <a:custGeom>
          <a:avLst/>
          <a:gdLst/>
          <a:ahLst/>
          <a:cxnLst/>
          <a:rect l="0" t="0" r="0" b="0"/>
          <a:pathLst>
            <a:path>
              <a:moveTo>
                <a:pt x="0" y="654132"/>
              </a:moveTo>
              <a:lnTo>
                <a:pt x="439384" y="654132"/>
              </a:lnTo>
              <a:lnTo>
                <a:pt x="439384" y="0"/>
              </a:lnTo>
              <a:lnTo>
                <a:pt x="87876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74813" y="2841515"/>
        <a:ext cx="54775" cy="54775"/>
      </dsp:txXfrm>
    </dsp:sp>
    <dsp:sp modelId="{D64A4B91-D709-41AC-94C4-998C71965EFF}">
      <dsp:nvSpPr>
        <dsp:cNvPr id="0" name=""/>
        <dsp:cNvSpPr/>
      </dsp:nvSpPr>
      <dsp:spPr>
        <a:xfrm>
          <a:off x="862815" y="1514568"/>
          <a:ext cx="872996" cy="1681401"/>
        </a:xfrm>
        <a:custGeom>
          <a:avLst/>
          <a:gdLst/>
          <a:ahLst/>
          <a:cxnLst/>
          <a:rect l="0" t="0" r="0" b="0"/>
          <a:pathLst>
            <a:path>
              <a:moveTo>
                <a:pt x="0" y="1681401"/>
              </a:moveTo>
              <a:lnTo>
                <a:pt x="436498" y="1681401"/>
              </a:lnTo>
              <a:lnTo>
                <a:pt x="436498" y="0"/>
              </a:lnTo>
              <a:lnTo>
                <a:pt x="87299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251950" y="2307905"/>
        <a:ext cx="94726" cy="94726"/>
      </dsp:txXfrm>
    </dsp:sp>
    <dsp:sp modelId="{2342CF28-CFA2-40EB-ADC1-11DBA0848107}">
      <dsp:nvSpPr>
        <dsp:cNvPr id="0" name=""/>
        <dsp:cNvSpPr/>
      </dsp:nvSpPr>
      <dsp:spPr>
        <a:xfrm>
          <a:off x="862815" y="436048"/>
          <a:ext cx="872996" cy="2759920"/>
        </a:xfrm>
        <a:custGeom>
          <a:avLst/>
          <a:gdLst/>
          <a:ahLst/>
          <a:cxnLst/>
          <a:rect l="0" t="0" r="0" b="0"/>
          <a:pathLst>
            <a:path>
              <a:moveTo>
                <a:pt x="0" y="2759920"/>
              </a:moveTo>
              <a:lnTo>
                <a:pt x="436498" y="2759920"/>
              </a:lnTo>
              <a:lnTo>
                <a:pt x="436498" y="0"/>
              </a:lnTo>
              <a:lnTo>
                <a:pt x="87299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226946" y="1743641"/>
        <a:ext cx="144734" cy="144734"/>
      </dsp:txXfrm>
    </dsp:sp>
    <dsp:sp modelId="{484F0407-C687-4541-9C3F-AB04D20C45B2}">
      <dsp:nvSpPr>
        <dsp:cNvPr id="0" name=""/>
        <dsp:cNvSpPr/>
      </dsp:nvSpPr>
      <dsp:spPr>
        <a:xfrm rot="16200000">
          <a:off x="-2374832" y="2764561"/>
          <a:ext cx="5612481" cy="8628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FFFF00"/>
              </a:solidFill>
            </a:rPr>
            <a:t>Цель педсовета </a:t>
          </a:r>
        </a:p>
      </dsp:txBody>
      <dsp:txXfrm>
        <a:off x="-2374832" y="2764561"/>
        <a:ext cx="5612481" cy="862815"/>
      </dsp:txXfrm>
    </dsp:sp>
    <dsp:sp modelId="{7B5597B7-0C23-4044-B938-B09A5EC0CF42}">
      <dsp:nvSpPr>
        <dsp:cNvPr id="0" name=""/>
        <dsp:cNvSpPr/>
      </dsp:nvSpPr>
      <dsp:spPr>
        <a:xfrm>
          <a:off x="1735812" y="4640"/>
          <a:ext cx="6166082" cy="8628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Подведение итогов работы дошкольной организации по реализации годового плана, обсудить перспективы деятельности на летний период и следующий учебный год</a:t>
          </a:r>
        </a:p>
      </dsp:txBody>
      <dsp:txXfrm>
        <a:off x="1735812" y="4640"/>
        <a:ext cx="6166082" cy="862815"/>
      </dsp:txXfrm>
    </dsp:sp>
    <dsp:sp modelId="{6DDAA11C-2869-47C4-9A39-202B283B88ED}">
      <dsp:nvSpPr>
        <dsp:cNvPr id="0" name=""/>
        <dsp:cNvSpPr/>
      </dsp:nvSpPr>
      <dsp:spPr>
        <a:xfrm>
          <a:off x="1735812" y="1083160"/>
          <a:ext cx="6166082" cy="8628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Задачи:</a:t>
          </a:r>
        </a:p>
      </dsp:txBody>
      <dsp:txXfrm>
        <a:off x="1735812" y="1083160"/>
        <a:ext cx="6166082" cy="862815"/>
      </dsp:txXfrm>
    </dsp:sp>
    <dsp:sp modelId="{2B2C39F2-720F-4F2B-B439-60837015141E}">
      <dsp:nvSpPr>
        <dsp:cNvPr id="0" name=""/>
        <dsp:cNvSpPr/>
      </dsp:nvSpPr>
      <dsp:spPr>
        <a:xfrm>
          <a:off x="1741585" y="2110428"/>
          <a:ext cx="6166082" cy="8628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Проанализировать выполнение годового плана за учебный год</a:t>
          </a:r>
        </a:p>
      </dsp:txBody>
      <dsp:txXfrm>
        <a:off x="1741585" y="2110428"/>
        <a:ext cx="6166082" cy="862815"/>
      </dsp:txXfrm>
    </dsp:sp>
    <dsp:sp modelId="{D2980307-06CC-4389-AD46-4FF751E7CB5F}">
      <dsp:nvSpPr>
        <dsp:cNvPr id="0" name=""/>
        <dsp:cNvSpPr/>
      </dsp:nvSpPr>
      <dsp:spPr>
        <a:xfrm>
          <a:off x="1735812" y="3240199"/>
          <a:ext cx="6166082" cy="8628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Проанализировать участие педагогов в методической работе, конкурсной деятельности</a:t>
          </a:r>
        </a:p>
      </dsp:txBody>
      <dsp:txXfrm>
        <a:off x="1735812" y="3240199"/>
        <a:ext cx="6166082" cy="862815"/>
      </dsp:txXfrm>
    </dsp:sp>
    <dsp:sp modelId="{B19DA23B-B617-47B1-935C-AEC4FA2FA438}">
      <dsp:nvSpPr>
        <dsp:cNvPr id="0" name=""/>
        <dsp:cNvSpPr/>
      </dsp:nvSpPr>
      <dsp:spPr>
        <a:xfrm>
          <a:off x="1735812" y="4318719"/>
          <a:ext cx="6166082" cy="8628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Утвердить план летней оздоровительной работы </a:t>
          </a:r>
        </a:p>
      </dsp:txBody>
      <dsp:txXfrm>
        <a:off x="1735812" y="4318719"/>
        <a:ext cx="6166082" cy="862815"/>
      </dsp:txXfrm>
    </dsp:sp>
    <dsp:sp modelId="{4FC45010-5852-487F-92BE-4E4CBB32922D}">
      <dsp:nvSpPr>
        <dsp:cNvPr id="0" name=""/>
        <dsp:cNvSpPr/>
      </dsp:nvSpPr>
      <dsp:spPr>
        <a:xfrm>
          <a:off x="1735812" y="5397239"/>
          <a:ext cx="6166111" cy="8628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Наметить направления работы на 2026 – 2027 учебный год </a:t>
          </a:r>
        </a:p>
      </dsp:txBody>
      <dsp:txXfrm>
        <a:off x="1735812" y="5397239"/>
        <a:ext cx="6166111" cy="862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02.06.2026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85D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-fotki.yandex.ru/get/30086/200418627.15e/0_16ef74_4acbfbc4_orig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923" y="1047750"/>
            <a:ext cx="8483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7" Type="http://schemas.openxmlformats.org/officeDocument/2006/relationships/image" Target="../media/image1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404665"/>
            <a:ext cx="8064896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4000" b="1" dirty="0">
              <a:solidFill>
                <a:srgbClr val="0066FF"/>
              </a:solidFill>
              <a:latin typeface="Monotype Corsiva" pitchFamily="66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solidFill>
                  <a:srgbClr val="0033CC"/>
                </a:solidFill>
                <a:latin typeface="Monotype Corsiva" pitchFamily="66" charset="0"/>
                <a:cs typeface="Arial" charset="0"/>
              </a:rPr>
              <a:t>Педагогический совет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Arial" charset="0"/>
              </a:rPr>
              <a:t>Тема: «Итоговый педсовет»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Arial" charset="0"/>
              </a:rPr>
              <a:t> в форме телепередачи «ТВП – творческая встреча педагогов».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srgbClr val="0033CC"/>
              </a:solidFill>
              <a:latin typeface="Monotype Corsiva" pitchFamily="66" charset="0"/>
              <a:cs typeface="Arial" charset="0"/>
            </a:endParaRPr>
          </a:p>
        </p:txBody>
      </p:sp>
      <p:pic>
        <p:nvPicPr>
          <p:cNvPr id="1026" name="Picture 2" descr="http://vasilek.caduk.ru/images/887999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582063"/>
            <a:ext cx="8292888" cy="227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7848872" cy="6322714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D3B4A8-806C-4E23-956B-CE61AF861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9" y="1340768"/>
            <a:ext cx="2278074" cy="18902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6B2B65-916C-4842-8CEC-BE81C52AA102}"/>
              </a:ext>
            </a:extLst>
          </p:cNvPr>
          <p:cNvSpPr txBox="1"/>
          <p:nvPr/>
        </p:nvSpPr>
        <p:spPr>
          <a:xfrm>
            <a:off x="1403648" y="836712"/>
            <a:ext cx="6624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Фоточеллендж "Красивых ёлок будет много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FC23C-8C20-49EC-A035-DE2BE2D3C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172" y="1340768"/>
            <a:ext cx="2375925" cy="18902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241C3D-D1E6-4D43-8837-45283AEE6833}"/>
              </a:ext>
            </a:extLst>
          </p:cNvPr>
          <p:cNvSpPr txBox="1"/>
          <p:nvPr/>
        </p:nvSpPr>
        <p:spPr>
          <a:xfrm>
            <a:off x="3038195" y="3346863"/>
            <a:ext cx="51342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декоративно-прикладного творчества "Новогодние чудеса"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4B5DC0-6769-465F-B1F7-1D10450BA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1340768"/>
            <a:ext cx="2016224" cy="18774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011" y="3580843"/>
            <a:ext cx="1656184" cy="19222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720411"/>
            <a:ext cx="1944216" cy="17437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59" y="3780859"/>
            <a:ext cx="2376673" cy="162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60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58B72-7768-4B70-9CF1-60C9C8F2DAD5}"/>
              </a:ext>
            </a:extLst>
          </p:cNvPr>
          <p:cNvSpPr txBox="1"/>
          <p:nvPr/>
        </p:nvSpPr>
        <p:spPr>
          <a:xfrm>
            <a:off x="1331640" y="836712"/>
            <a:ext cx="6912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дружеских объятий                   День снеговика!                «Путешествие Снежинки»</a:t>
            </a:r>
            <a:r>
              <a:rPr lang="ru-RU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811C93-AA23-4902-AB38-BDE528A96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219468"/>
            <a:ext cx="1728192" cy="2304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47D6E3-AD4F-4FFC-9C84-636D28D0E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924" y="1219469"/>
            <a:ext cx="1800200" cy="23042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50A5B3-9A49-4893-94B9-ACCF43EB9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1219468"/>
            <a:ext cx="1872208" cy="23042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617BAA-1D24-48D1-9B36-B64C05F6B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3619735"/>
            <a:ext cx="1728192" cy="16456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155004-1046-42DF-B675-E82FDB1E6C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924" y="3619735"/>
            <a:ext cx="1800200" cy="16144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88A82D-98E2-45F1-AE91-B28A2C8E6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6740" y="3619735"/>
            <a:ext cx="1872208" cy="161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26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5880"/>
            <a:ext cx="7848872" cy="6322714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4C5803-D4A6-40E5-AF27-6EDCF46A7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440" y="1268760"/>
            <a:ext cx="3024336" cy="1911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8F24FF-F867-46FD-9792-CE410BF0714F}"/>
              </a:ext>
            </a:extLst>
          </p:cNvPr>
          <p:cNvSpPr txBox="1"/>
          <p:nvPr/>
        </p:nvSpPr>
        <p:spPr>
          <a:xfrm>
            <a:off x="2619200" y="83671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мир технологий и открытий!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B9B896-FF76-4B69-948D-385FD9C1B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247721"/>
            <a:ext cx="2909293" cy="18988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CD2B97-9711-486D-880B-296D3AEE3E51}"/>
              </a:ext>
            </a:extLst>
          </p:cNvPr>
          <p:cNvSpPr txBox="1"/>
          <p:nvPr/>
        </p:nvSpPr>
        <p:spPr>
          <a:xfrm>
            <a:off x="2286509" y="323133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Этот удивительный мир под микроскопом!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31AD2-6CAE-4873-9E4B-2D98CE323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080" y="3573016"/>
            <a:ext cx="3032920" cy="1774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792DA7-B3F3-4D67-9895-478EDA8D4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130" y="3443708"/>
            <a:ext cx="2909293" cy="180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99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2C05A1-DAFF-4659-AD34-C725F3BAC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268760"/>
            <a:ext cx="3168352" cy="3933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4A0555-7F9A-449C-8AC4-57CEA11C13E2}"/>
              </a:ext>
            </a:extLst>
          </p:cNvPr>
          <p:cNvSpPr txBox="1"/>
          <p:nvPr/>
        </p:nvSpPr>
        <p:spPr>
          <a:xfrm>
            <a:off x="1835696" y="761182"/>
            <a:ext cx="6552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Земли                                    Неделя «Волшебный мир театра   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5CA3F8-C8BC-49D8-ACB1-E12020CB1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5" y="1188089"/>
            <a:ext cx="2088232" cy="13048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DFEBF5-DE5C-4469-B19E-3A5D90143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028" y="2185389"/>
            <a:ext cx="2088232" cy="14926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26EFBD-0DB2-4571-AD86-5DA3D2342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199" y="3337100"/>
            <a:ext cx="2039888" cy="15331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CE020B-359B-470B-AAD1-10280BD4D0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240" y="4181488"/>
            <a:ext cx="1778179" cy="115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49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EFF19-F650-496B-B1EC-543B0931FEAB}"/>
              </a:ext>
            </a:extLst>
          </p:cNvPr>
          <p:cNvSpPr txBox="1"/>
          <p:nvPr/>
        </p:nvSpPr>
        <p:spPr>
          <a:xfrm>
            <a:off x="3995936" y="620688"/>
            <a:ext cx="1944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ДЕНЬ ПОБЕДЫ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86B879-53F4-41ED-80DA-D532F8656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250" y="717040"/>
            <a:ext cx="1656184" cy="15608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3667BA-6264-4CD2-82B5-DB5B64081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595" y="1268760"/>
            <a:ext cx="1056720" cy="18706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83780C-58C6-4B1A-B0A7-DDAF1F524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908" y="3626696"/>
            <a:ext cx="2202817" cy="16521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C05E35-9E57-4B7F-A314-636CBE427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3573016"/>
            <a:ext cx="2088232" cy="17057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3AD864-6C69-4331-BB71-2226DDB5C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253" y="2099457"/>
            <a:ext cx="2088232" cy="13095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8062C6-0EE9-4890-BDC1-283568DAB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2572" y="1268761"/>
            <a:ext cx="1770643" cy="18268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378861-25CC-44B0-A45D-99CC21079B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4256" y="721289"/>
            <a:ext cx="2034750" cy="1296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EBE6EE-C829-4B59-ADCC-1844685B62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0152" y="2374270"/>
            <a:ext cx="1209356" cy="18706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CA3B69-AC4C-4D0D-AB66-222F33D132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188" y="3667729"/>
            <a:ext cx="2198938" cy="165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39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7496DE-9471-41AB-9259-1077A9317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40" y="1512822"/>
            <a:ext cx="2194530" cy="1536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7438F1-593E-48D4-8F93-57A3DA4EF769}"/>
              </a:ext>
            </a:extLst>
          </p:cNvPr>
          <p:cNvSpPr txBox="1"/>
          <p:nvPr/>
        </p:nvSpPr>
        <p:spPr>
          <a:xfrm>
            <a:off x="1335382" y="692696"/>
            <a:ext cx="6962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г. Екатеринбург           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Орлята-дошколята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Игра-путешествие  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общество  «Знаний»                         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действии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« Я природу берегу»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E03A95-7B52-4D21-98F4-7A18A7E72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521" y="1267532"/>
            <a:ext cx="2123599" cy="17994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062643-B067-4DAF-B64C-3411C2D64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887" y="1274961"/>
            <a:ext cx="2091365" cy="1799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213AE1-D82C-44BE-A803-C6B8BC963149}"/>
              </a:ext>
            </a:extLst>
          </p:cNvPr>
          <p:cNvSpPr txBox="1"/>
          <p:nvPr/>
        </p:nvSpPr>
        <p:spPr>
          <a:xfrm>
            <a:off x="1368281" y="3049209"/>
            <a:ext cx="7164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объединяет Россию!            Орлёнок-спортсмен.                 Орленок- эколог!    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879E01-4430-43B0-9F19-5FFA0783C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382" y="3429000"/>
            <a:ext cx="2411631" cy="18032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5BA52B-C839-423F-A9AA-ACC5F72CD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498" y="3429000"/>
            <a:ext cx="1895872" cy="18032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FFB01F-0FDA-4B96-9C85-FAA4A8B63B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208" y="3406973"/>
            <a:ext cx="2016223" cy="184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91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676"/>
            <a:ext cx="7848872" cy="6322714"/>
          </a:xfrm>
        </p:spPr>
      </p:pic>
      <p:sp>
        <p:nvSpPr>
          <p:cNvPr id="2" name="Прямоугольник 1"/>
          <p:cNvSpPr/>
          <p:nvPr/>
        </p:nvSpPr>
        <p:spPr>
          <a:xfrm>
            <a:off x="1758752" y="764704"/>
            <a:ext cx="5693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Установочный педсовет «Путешествие в новый учебный год»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646" y="2004821"/>
            <a:ext cx="1944216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562" y="1256478"/>
            <a:ext cx="1883673" cy="1883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274" y="3149279"/>
            <a:ext cx="2042117" cy="2042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679" y="3440033"/>
            <a:ext cx="1837556" cy="18375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1041703"/>
            <a:ext cx="2141402" cy="192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81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218E43-DA2B-4171-9050-9AF66892AED0}"/>
              </a:ext>
            </a:extLst>
          </p:cNvPr>
          <p:cNvSpPr txBox="1"/>
          <p:nvPr/>
        </p:nvSpPr>
        <p:spPr>
          <a:xfrm>
            <a:off x="2123728" y="764704"/>
            <a:ext cx="56166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совет на тему: «Создание условий для сохранения и укрепления здоровья детей, физкультурно-оздоровительной работы в МАДОУ».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1F05A9-C344-43D0-9B5B-164FB939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527" y="1454574"/>
            <a:ext cx="3336032" cy="30618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D3DCC1-A790-42F2-98AC-33B722158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780928"/>
            <a:ext cx="3336032" cy="243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49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7848872" cy="632271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3F1C90-F958-4E5B-8B15-C99D34B9C051}"/>
              </a:ext>
            </a:extLst>
          </p:cNvPr>
          <p:cNvSpPr txBox="1"/>
          <p:nvPr/>
        </p:nvSpPr>
        <p:spPr>
          <a:xfrm>
            <a:off x="1259632" y="764704"/>
            <a:ext cx="7128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совет на тему: «Конструктивно-модельная деятельность — инструмент развития интеллектуальных способностей, познавательных интересов и творческой личности ребёнка-дошкольника».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F83288-8152-4A91-8F72-8F5A51BA3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1" y="1430952"/>
            <a:ext cx="2562714" cy="19260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CBC47C-8E29-400F-8BAD-0C7D255FA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352" y="1474405"/>
            <a:ext cx="2568054" cy="19260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128443-FB50-4D65-990B-E3EDDFA09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403" y="1255536"/>
            <a:ext cx="1707654" cy="22768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CAEF5F-7D32-46D3-A4F0-1CB095C64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3601633"/>
            <a:ext cx="2039888" cy="17008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4447B6-567A-442D-88B4-5F92EBACA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3629005"/>
            <a:ext cx="2880320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51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88640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BF7AE3-15FA-45C7-B76F-A8B495F1A5FB}"/>
              </a:ext>
            </a:extLst>
          </p:cNvPr>
          <p:cNvSpPr txBox="1"/>
          <p:nvPr/>
        </p:nvSpPr>
        <p:spPr>
          <a:xfrm>
            <a:off x="1259632" y="548680"/>
            <a:ext cx="72008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 детского сада: «Школа молодого воспитателя»,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семинар-практикум для                 педагогов …. </a:t>
            </a:r>
          </a:p>
          <a:p>
            <a:pPr algn="ctr"/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D9FA68-B51E-4362-9C40-F0D54EC49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896251"/>
            <a:ext cx="1487871" cy="20522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FD8DF7-7022-401D-9280-AC45E6BFE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620" y="1106008"/>
            <a:ext cx="1486262" cy="20522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245E4A-9727-4A49-9F28-576577CD4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529" y="1106009"/>
            <a:ext cx="1643739" cy="2100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021852-5F12-481F-B396-C27AB57BA8DC}"/>
              </a:ext>
            </a:extLst>
          </p:cNvPr>
          <p:cNvSpPr txBox="1"/>
          <p:nvPr/>
        </p:nvSpPr>
        <p:spPr>
          <a:xfrm>
            <a:off x="2286000" y="3166874"/>
            <a:ext cx="5382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«Надежный тыл»                                        День пожилого человека </a:t>
            </a:r>
            <a:r>
              <a:rPr lang="ru-RU" dirty="0"/>
              <a:t>           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C05179-2790-4D53-AFC3-873E2E63D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310" y="3529355"/>
            <a:ext cx="2349924" cy="17676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D30FA0-43FB-4447-8130-95046AAE4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8" y="3535799"/>
            <a:ext cx="2664296" cy="17458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178A309-F7CF-426C-BF8D-39CD49E9C0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5918" y="1106008"/>
            <a:ext cx="1643740" cy="20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68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43713321"/>
              </p:ext>
            </p:extLst>
          </p:nvPr>
        </p:nvGraphicFramePr>
        <p:xfrm>
          <a:off x="683568" y="260648"/>
          <a:ext cx="820891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D376D7-E0D1-4F57-8DF7-003397F92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710" y="1184094"/>
            <a:ext cx="2319055" cy="17909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5820DF-629C-4CDE-A792-8396A90B3D91}"/>
              </a:ext>
            </a:extLst>
          </p:cNvPr>
          <p:cNvSpPr txBox="1"/>
          <p:nvPr/>
        </p:nvSpPr>
        <p:spPr>
          <a:xfrm>
            <a:off x="3059832" y="764704"/>
            <a:ext cx="5022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 экскурсия в детском саду!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C68403-A50C-411D-AA42-E8A0F9221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97" y="1184094"/>
            <a:ext cx="2389957" cy="1748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AD296C-8040-4E0F-8957-1EC5DAF40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574" y="1205494"/>
            <a:ext cx="2154220" cy="17481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11DFD7-A6B7-4686-8CB4-0ADDEB50C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945" y="3284984"/>
            <a:ext cx="2389957" cy="18448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575EE0-E734-4816-8ED8-95B26E5A9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928" y="3284983"/>
            <a:ext cx="2229837" cy="18448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7B6B0-9592-4FC9-AF7D-1BF1A6BB2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3453" y="3284983"/>
            <a:ext cx="2070341" cy="17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88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004A5A-5CB3-4F5F-B9D2-5E90E9F76B05}"/>
              </a:ext>
            </a:extLst>
          </p:cNvPr>
          <p:cNvSpPr txBox="1"/>
          <p:nvPr/>
        </p:nvSpPr>
        <p:spPr>
          <a:xfrm>
            <a:off x="2314471" y="38577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0C9496-F16A-4A24-916C-459284C134C9}"/>
              </a:ext>
            </a:extLst>
          </p:cNvPr>
          <p:cNvSpPr txBox="1"/>
          <p:nvPr/>
        </p:nvSpPr>
        <p:spPr>
          <a:xfrm>
            <a:off x="971600" y="647221"/>
            <a:ext cx="331236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Кросс нации, </a:t>
            </a:r>
            <a:r>
              <a:rPr lang="ru-RU" sz="10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Филинских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3 место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623B09-50D9-4C95-9F94-20F6ADD88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48" y="918496"/>
            <a:ext cx="1377200" cy="1762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F444-D286-4CDB-ABB7-95EA5CEB29FE}"/>
              </a:ext>
            </a:extLst>
          </p:cNvPr>
          <p:cNvSpPr txBox="1"/>
          <p:nvPr/>
        </p:nvSpPr>
        <p:spPr>
          <a:xfrm>
            <a:off x="6886472" y="5478040"/>
            <a:ext cx="197400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 Муниципальная игра-викторина "СТРАНА СВЕТОФОРиЯ, победа в номинации "Самая сообразительная команда"!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53E44A-E468-400F-9BE1-54A7D52EC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019" y="3530946"/>
            <a:ext cx="1559508" cy="19129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622F92-08A2-45CC-863C-01023EDF711B}"/>
              </a:ext>
            </a:extLst>
          </p:cNvPr>
          <p:cNvSpPr txBox="1"/>
          <p:nvPr/>
        </p:nvSpPr>
        <p:spPr>
          <a:xfrm>
            <a:off x="2579193" y="954998"/>
            <a:ext cx="2005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старты», 3 место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AD9B98-A192-45F8-8D0C-228D4CDD8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285" y="1270469"/>
            <a:ext cx="1566114" cy="15465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35CC3C-1AA3-42B4-B33E-6866CE96A43A}"/>
              </a:ext>
            </a:extLst>
          </p:cNvPr>
          <p:cNvSpPr txBox="1"/>
          <p:nvPr/>
        </p:nvSpPr>
        <p:spPr>
          <a:xfrm>
            <a:off x="1102045" y="2856811"/>
            <a:ext cx="318192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XIII </a:t>
            </a:r>
            <a:r>
              <a:rPr lang="ru-RU" sz="11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интеллектуальный конкурс «Соображалки»: "ЗНАТОКИ" - в номинации "Самые сообразительные"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50B3165-62C1-481E-ABAF-292A8652D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648" y="3425287"/>
            <a:ext cx="1746416" cy="17625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0B67F1-3274-41D3-B0F3-20CA2765952F}"/>
              </a:ext>
            </a:extLst>
          </p:cNvPr>
          <p:cNvSpPr txBox="1"/>
          <p:nvPr/>
        </p:nvSpPr>
        <p:spPr>
          <a:xfrm>
            <a:off x="4313866" y="3150399"/>
            <a:ext cx="1211407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видеороликов «Светлячок»!, </a:t>
            </a:r>
          </a:p>
          <a:p>
            <a:r>
              <a:rPr lang="ru-RU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- София Зырянова,</a:t>
            </a:r>
          </a:p>
          <a:p>
            <a:r>
              <a:rPr lang="ru-RU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место - Данил Васильев,</a:t>
            </a:r>
          </a:p>
          <a:p>
            <a:r>
              <a:rPr lang="ru-RU" sz="10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- Александр Герман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39DEE7-A3DC-40D0-ACB6-530F57E8A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275" y="3221875"/>
            <a:ext cx="1407623" cy="170093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94C156-2933-4355-B44A-581BEDF54A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4365" y="1225691"/>
            <a:ext cx="1566113" cy="20913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22ADA0-B02A-4B8A-B300-35E8C76BB787}"/>
              </a:ext>
            </a:extLst>
          </p:cNvPr>
          <p:cNvSpPr txBox="1"/>
          <p:nvPr/>
        </p:nvSpPr>
        <p:spPr>
          <a:xfrm>
            <a:off x="6372200" y="417538"/>
            <a:ext cx="245861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муниципальный </a:t>
            </a:r>
            <a:r>
              <a:rPr lang="ru-RU" sz="11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фестивалб</a:t>
            </a:r>
            <a:r>
              <a:rPr lang="ru-RU" sz="11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"Лаборатория открытий"!!! "ТОМАТНЫЕ ФЕЕЧКИ" - София Зырянова и Любовь Топоровских , 1 место!!!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82B7D1-5195-430B-A929-122B873732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7414" y="5152147"/>
            <a:ext cx="1994625" cy="14959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05358D2-B3DA-4C81-8065-13FB5B3F2C81}"/>
              </a:ext>
            </a:extLst>
          </p:cNvPr>
          <p:cNvSpPr txBox="1"/>
          <p:nvPr/>
        </p:nvSpPr>
        <p:spPr>
          <a:xfrm>
            <a:off x="3207312" y="5998765"/>
            <a:ext cx="175187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муниципальный военно-патриотический фестиваль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06E9C26-1FD5-49F9-9190-852C326D7F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18" y="707772"/>
            <a:ext cx="1457070" cy="193869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FCFD76C-B53A-4C80-998C-0E462B28081E}"/>
              </a:ext>
            </a:extLst>
          </p:cNvPr>
          <p:cNvSpPr txBox="1"/>
          <p:nvPr/>
        </p:nvSpPr>
        <p:spPr>
          <a:xfrm>
            <a:off x="4181484" y="2550235"/>
            <a:ext cx="245861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муниципальный конкурс чтецов «Радуга»: Данил Васильев, Дмитрий Дрожжин 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E69BF6B-EDAC-4E4A-81F0-45F99A37B7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8497" y="3564556"/>
            <a:ext cx="1390249" cy="12260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405D27-352E-41A8-A309-5F0C2B8A9037}"/>
              </a:ext>
            </a:extLst>
          </p:cNvPr>
          <p:cNvSpPr txBox="1"/>
          <p:nvPr/>
        </p:nvSpPr>
        <p:spPr>
          <a:xfrm>
            <a:off x="2836798" y="4772719"/>
            <a:ext cx="13902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муниципальный шашечный турнир "Королева шашек"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782ADF-AF23-4205-8BAA-268A7D906B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348" y="5367476"/>
            <a:ext cx="1514590" cy="11374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03D741-832A-489F-9B98-197C62B3D5B6}"/>
              </a:ext>
            </a:extLst>
          </p:cNvPr>
          <p:cNvSpPr txBox="1"/>
          <p:nvPr/>
        </p:nvSpPr>
        <p:spPr>
          <a:xfrm>
            <a:off x="2469938" y="5484441"/>
            <a:ext cx="18954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состязание по лёгкой атлетике!</a:t>
            </a:r>
          </a:p>
        </p:txBody>
      </p:sp>
    </p:spTree>
    <p:extLst>
      <p:ext uri="{BB962C8B-B14F-4D97-AF65-F5344CB8AC3E}">
        <p14:creationId xmlns:p14="http://schemas.microsoft.com/office/powerpoint/2010/main" val="432969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848872" cy="6322714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B7B32B-9A65-4BA9-AC37-9469482C1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782" y="1256363"/>
            <a:ext cx="4200508" cy="307777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A557ED2C-A7CA-4110-83CB-BA5A6FC93F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502480"/>
              </p:ext>
            </p:extLst>
          </p:nvPr>
        </p:nvGraphicFramePr>
        <p:xfrm>
          <a:off x="1524000" y="1879446"/>
          <a:ext cx="3048000" cy="313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966A240A-D6E1-4496-B1B5-EDD27237A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4906176"/>
              </p:ext>
            </p:extLst>
          </p:nvPr>
        </p:nvGraphicFramePr>
        <p:xfrm>
          <a:off x="5076056" y="1879446"/>
          <a:ext cx="3120008" cy="313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AC67B43-8B94-4182-B677-33CB31C24FE4}"/>
              </a:ext>
            </a:extLst>
          </p:cNvPr>
          <p:cNvSpPr txBox="1"/>
          <p:nvPr/>
        </p:nvSpPr>
        <p:spPr>
          <a:xfrm>
            <a:off x="2862064" y="497855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увеличился на 42,2%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B8CC0-8DAE-47AA-A3F6-B807722193F2}"/>
              </a:ext>
            </a:extLst>
          </p:cNvPr>
          <p:cNvSpPr txBox="1"/>
          <p:nvPr/>
        </p:nvSpPr>
        <p:spPr>
          <a:xfrm>
            <a:off x="1259632" y="648339"/>
            <a:ext cx="7272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результаты мониторинговых исследований по МАДОУ в целом по каждой из 5 областей</a:t>
            </a:r>
          </a:p>
        </p:txBody>
      </p:sp>
    </p:spTree>
    <p:extLst>
      <p:ext uri="{BB962C8B-B14F-4D97-AF65-F5344CB8AC3E}">
        <p14:creationId xmlns:p14="http://schemas.microsoft.com/office/powerpoint/2010/main" val="2599007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8460BB-49CC-4AD2-B8A1-1F487535E3EF}"/>
              </a:ext>
            </a:extLst>
          </p:cNvPr>
          <p:cNvSpPr txBox="1"/>
          <p:nvPr/>
        </p:nvSpPr>
        <p:spPr>
          <a:xfrm>
            <a:off x="3707904" y="764704"/>
            <a:ext cx="2376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FF0000"/>
                </a:solidFill>
              </a:rPr>
              <a:t>Познавательное развитие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7DDFD0CF-6A18-4B6D-9530-852583D9F5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366538"/>
              </p:ext>
            </p:extLst>
          </p:nvPr>
        </p:nvGraphicFramePr>
        <p:xfrm>
          <a:off x="1524000" y="1397000"/>
          <a:ext cx="3624064" cy="325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84CE8E0C-7621-4996-91F3-A7DB0BBB2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401360"/>
              </p:ext>
            </p:extLst>
          </p:nvPr>
        </p:nvGraphicFramePr>
        <p:xfrm>
          <a:off x="4932040" y="1484784"/>
          <a:ext cx="331236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C9F4A1C-CD69-4071-AE87-13F4A9553800}"/>
              </a:ext>
            </a:extLst>
          </p:cNvPr>
          <p:cNvSpPr txBox="1"/>
          <p:nvPr/>
        </p:nvSpPr>
        <p:spPr>
          <a:xfrm>
            <a:off x="2483768" y="472800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увеличился на 47%</a:t>
            </a:r>
          </a:p>
        </p:txBody>
      </p:sp>
    </p:spTree>
    <p:extLst>
      <p:ext uri="{BB962C8B-B14F-4D97-AF65-F5344CB8AC3E}">
        <p14:creationId xmlns:p14="http://schemas.microsoft.com/office/powerpoint/2010/main" val="2569188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4F2284-B38C-4FA6-8D1B-CC0C882CDFB0}"/>
              </a:ext>
            </a:extLst>
          </p:cNvPr>
          <p:cNvSpPr txBox="1"/>
          <p:nvPr/>
        </p:nvSpPr>
        <p:spPr>
          <a:xfrm>
            <a:off x="3995936" y="836712"/>
            <a:ext cx="1944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1C34B973-961C-46BA-A78C-F6E044E247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1719052"/>
              </p:ext>
            </p:extLst>
          </p:nvPr>
        </p:nvGraphicFramePr>
        <p:xfrm>
          <a:off x="1524000" y="1397000"/>
          <a:ext cx="3408040" cy="3472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FD78DDE9-9167-4DCB-85DF-2311DC7153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0132371"/>
              </p:ext>
            </p:extLst>
          </p:nvPr>
        </p:nvGraphicFramePr>
        <p:xfrm>
          <a:off x="4932040" y="1397000"/>
          <a:ext cx="3456384" cy="332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DC22DF3-650C-4A6C-983E-A78CDC6A687A}"/>
              </a:ext>
            </a:extLst>
          </p:cNvPr>
          <p:cNvSpPr txBox="1"/>
          <p:nvPr/>
        </p:nvSpPr>
        <p:spPr>
          <a:xfrm>
            <a:off x="2646040" y="489350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увеличился на 34,1 %</a:t>
            </a:r>
          </a:p>
        </p:txBody>
      </p:sp>
    </p:spTree>
    <p:extLst>
      <p:ext uri="{BB962C8B-B14F-4D97-AF65-F5344CB8AC3E}">
        <p14:creationId xmlns:p14="http://schemas.microsoft.com/office/powerpoint/2010/main" val="514561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647E4-0C3F-493C-BE3D-9ED25588281D}"/>
              </a:ext>
            </a:extLst>
          </p:cNvPr>
          <p:cNvSpPr txBox="1"/>
          <p:nvPr/>
        </p:nvSpPr>
        <p:spPr>
          <a:xfrm>
            <a:off x="2987824" y="76470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E2DDE-1530-4794-9451-67A3E20DBB7C}"/>
              </a:ext>
            </a:extLst>
          </p:cNvPr>
          <p:cNvSpPr txBox="1"/>
          <p:nvPr/>
        </p:nvSpPr>
        <p:spPr>
          <a:xfrm>
            <a:off x="2771800" y="486916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увеличился на 51,8 %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0460D88-1308-4982-BE96-2A7DF838A0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6068809"/>
              </p:ext>
            </p:extLst>
          </p:nvPr>
        </p:nvGraphicFramePr>
        <p:xfrm>
          <a:off x="1524000" y="1569542"/>
          <a:ext cx="3264024" cy="279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0C048055-64AF-4285-9036-A2A22FDC55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8596576"/>
              </p:ext>
            </p:extLst>
          </p:nvPr>
        </p:nvGraphicFramePr>
        <p:xfrm>
          <a:off x="5220072" y="1569542"/>
          <a:ext cx="3168352" cy="2867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24574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576349-6F69-401F-A2BC-CF40FE94A9A7}"/>
              </a:ext>
            </a:extLst>
          </p:cNvPr>
          <p:cNvSpPr txBox="1"/>
          <p:nvPr/>
        </p:nvSpPr>
        <p:spPr>
          <a:xfrm>
            <a:off x="3923928" y="836712"/>
            <a:ext cx="2016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776A33BB-DFC8-4EBA-8CC2-17D26EE00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121343"/>
              </p:ext>
            </p:extLst>
          </p:nvPr>
        </p:nvGraphicFramePr>
        <p:xfrm>
          <a:off x="1793776" y="1469008"/>
          <a:ext cx="3264024" cy="296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C6F43F3B-8C53-4561-8818-D2EA03839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639009"/>
              </p:ext>
            </p:extLst>
          </p:nvPr>
        </p:nvGraphicFramePr>
        <p:xfrm>
          <a:off x="5220072" y="1397000"/>
          <a:ext cx="3168352" cy="319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0757CEB-80D5-413D-9429-378FF8A3DD3B}"/>
              </a:ext>
            </a:extLst>
          </p:cNvPr>
          <p:cNvSpPr txBox="1"/>
          <p:nvPr/>
        </p:nvSpPr>
        <p:spPr>
          <a:xfrm>
            <a:off x="2771800" y="459618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увеличился на 49,6 %</a:t>
            </a:r>
          </a:p>
        </p:txBody>
      </p:sp>
    </p:spTree>
    <p:extLst>
      <p:ext uri="{BB962C8B-B14F-4D97-AF65-F5344CB8AC3E}">
        <p14:creationId xmlns:p14="http://schemas.microsoft.com/office/powerpoint/2010/main" val="2878195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42141-B382-4776-B7C8-456D9C495520}"/>
              </a:ext>
            </a:extLst>
          </p:cNvPr>
          <p:cNvSpPr txBox="1"/>
          <p:nvPr/>
        </p:nvSpPr>
        <p:spPr>
          <a:xfrm>
            <a:off x="3563888" y="692696"/>
            <a:ext cx="3816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раннего возраста (1-2 года)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11559-BDFF-4BAE-B09E-1A74C2975946}"/>
              </a:ext>
            </a:extLst>
          </p:cNvPr>
          <p:cNvSpPr txBox="1"/>
          <p:nvPr/>
        </p:nvSpPr>
        <p:spPr>
          <a:xfrm>
            <a:off x="1277888" y="13407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Развитие понимания речи – 30,4%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291BF-5262-421F-869C-BE8F9A77F3C3}"/>
              </a:ext>
            </a:extLst>
          </p:cNvPr>
          <p:cNvSpPr txBox="1"/>
          <p:nvPr/>
        </p:nvSpPr>
        <p:spPr>
          <a:xfrm>
            <a:off x="2051720" y="172426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Развитие активной речи – 30%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E8494D-A9CE-4401-AFED-A5CB7E1166AE}"/>
              </a:ext>
            </a:extLst>
          </p:cNvPr>
          <p:cNvSpPr txBox="1"/>
          <p:nvPr/>
        </p:nvSpPr>
        <p:spPr>
          <a:xfrm>
            <a:off x="2808312" y="20936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       Сенсорное развитие – 16,6%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250269-C021-4A1B-875B-9E4DC7AC3ED2}"/>
              </a:ext>
            </a:extLst>
          </p:cNvPr>
          <p:cNvSpPr txBox="1"/>
          <p:nvPr/>
        </p:nvSpPr>
        <p:spPr>
          <a:xfrm>
            <a:off x="3275856" y="2462933"/>
            <a:ext cx="5094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Развитие игры и действий с предметами – 24,2%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2B328-0AA5-45A6-97B8-87501C7600E4}"/>
              </a:ext>
            </a:extLst>
          </p:cNvPr>
          <p:cNvSpPr txBox="1"/>
          <p:nvPr/>
        </p:nvSpPr>
        <p:spPr>
          <a:xfrm>
            <a:off x="2014749" y="2941074"/>
            <a:ext cx="5041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Развитие движений – 34,2%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DE7F02-04D9-48E2-8CAA-44A12CA3DA6A}"/>
              </a:ext>
            </a:extLst>
          </p:cNvPr>
          <p:cNvSpPr txBox="1"/>
          <p:nvPr/>
        </p:nvSpPr>
        <p:spPr>
          <a:xfrm>
            <a:off x="1270884" y="343990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Культурно-гигиенические навыки – 23%</a:t>
            </a:r>
          </a:p>
        </p:txBody>
      </p:sp>
    </p:spTree>
    <p:extLst>
      <p:ext uri="{BB962C8B-B14F-4D97-AF65-F5344CB8AC3E}">
        <p14:creationId xmlns:p14="http://schemas.microsoft.com/office/powerpoint/2010/main" val="824203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7643"/>
            <a:ext cx="7992888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42141-B382-4776-B7C8-456D9C495520}"/>
              </a:ext>
            </a:extLst>
          </p:cNvPr>
          <p:cNvSpPr txBox="1"/>
          <p:nvPr/>
        </p:nvSpPr>
        <p:spPr>
          <a:xfrm>
            <a:off x="2411760" y="692696"/>
            <a:ext cx="4968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освоения воспитанниками ОП ДОУ</a:t>
            </a:r>
          </a:p>
          <a:p>
            <a:pPr algn="ctr"/>
            <a:endParaRPr lang="ru-RU" dirty="0"/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F8D26066-BD85-41A7-B387-0F7D7DB846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0338381"/>
              </p:ext>
            </p:extLst>
          </p:nvPr>
        </p:nvGraphicFramePr>
        <p:xfrm>
          <a:off x="1691680" y="1484784"/>
          <a:ext cx="609600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4441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D324D-18E3-4C87-A768-A168C5A54476}"/>
              </a:ext>
            </a:extLst>
          </p:cNvPr>
          <p:cNvSpPr txBox="1"/>
          <p:nvPr/>
        </p:nvSpPr>
        <p:spPr>
          <a:xfrm>
            <a:off x="2483768" y="980728"/>
            <a:ext cx="4968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«Мастер чистых фонем»»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D03BF0-4A7F-4130-900C-58E87EFF6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700808"/>
            <a:ext cx="712879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1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8172400" cy="6408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620689"/>
            <a:ext cx="7344816" cy="1800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1844824"/>
            <a:ext cx="5182049" cy="360339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11E40D-0097-4412-9117-5467DA2E643C}"/>
              </a:ext>
            </a:extLst>
          </p:cNvPr>
          <p:cNvSpPr txBox="1"/>
          <p:nvPr/>
        </p:nvSpPr>
        <p:spPr>
          <a:xfrm>
            <a:off x="1403648" y="836712"/>
            <a:ext cx="69847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Игра-разминка «Ассоциация»</a:t>
            </a:r>
          </a:p>
          <a:p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054617-4515-4534-90E1-53CDF169C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340768"/>
            <a:ext cx="727280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61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D324D-18E3-4C87-A768-A168C5A54476}"/>
              </a:ext>
            </a:extLst>
          </p:cNvPr>
          <p:cNvSpPr txBox="1"/>
          <p:nvPr/>
        </p:nvSpPr>
        <p:spPr>
          <a:xfrm>
            <a:off x="2483768" y="980728"/>
            <a:ext cx="4968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«Вести с горячих точек»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9F4EC1-792D-46E1-BD57-B1DB5822F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628800"/>
            <a:ext cx="727280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82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D324D-18E3-4C87-A768-A168C5A54476}"/>
              </a:ext>
            </a:extLst>
          </p:cNvPr>
          <p:cNvSpPr txBox="1"/>
          <p:nvPr/>
        </p:nvSpPr>
        <p:spPr>
          <a:xfrm>
            <a:off x="2483768" y="980728"/>
            <a:ext cx="4968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«Топ, топ, топает малыш»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30A7F8-47A3-4767-9A68-16FCF4157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484784"/>
            <a:ext cx="712879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44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D324D-18E3-4C87-A768-A168C5A54476}"/>
              </a:ext>
            </a:extLst>
          </p:cNvPr>
          <p:cNvSpPr txBox="1"/>
          <p:nvPr/>
        </p:nvSpPr>
        <p:spPr>
          <a:xfrm>
            <a:off x="2483768" y="980728"/>
            <a:ext cx="4968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«Калейдоскоп историй»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A72B6-1765-4768-A547-F954EAB46A5E}"/>
              </a:ext>
            </a:extLst>
          </p:cNvPr>
          <p:cNvSpPr txBox="1"/>
          <p:nvPr/>
        </p:nvSpPr>
        <p:spPr>
          <a:xfrm>
            <a:off x="2483768" y="1395709"/>
            <a:ext cx="4662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DAEE04-2BDE-48BC-9292-97BD95252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484784"/>
            <a:ext cx="720080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9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D324D-18E3-4C87-A768-A168C5A54476}"/>
              </a:ext>
            </a:extLst>
          </p:cNvPr>
          <p:cNvSpPr txBox="1"/>
          <p:nvPr/>
        </p:nvSpPr>
        <p:spPr>
          <a:xfrm>
            <a:off x="2483768" y="980728"/>
            <a:ext cx="4968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нас интересно!»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A72B6-1765-4768-A547-F954EAB46A5E}"/>
              </a:ext>
            </a:extLst>
          </p:cNvPr>
          <p:cNvSpPr txBox="1"/>
          <p:nvPr/>
        </p:nvSpPr>
        <p:spPr>
          <a:xfrm>
            <a:off x="2483768" y="1395709"/>
            <a:ext cx="4662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7E259-C383-4782-89F4-9D90EF48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583514"/>
            <a:ext cx="7272808" cy="378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56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6646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D324D-18E3-4C87-A768-A168C5A54476}"/>
              </a:ext>
            </a:extLst>
          </p:cNvPr>
          <p:cNvSpPr txBox="1"/>
          <p:nvPr/>
        </p:nvSpPr>
        <p:spPr>
          <a:xfrm>
            <a:off x="2483768" y="980728"/>
            <a:ext cx="4968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«Имя- свои качества на первую букву имени».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A72B6-1765-4768-A547-F954EAB46A5E}"/>
              </a:ext>
            </a:extLst>
          </p:cNvPr>
          <p:cNvSpPr txBox="1"/>
          <p:nvPr/>
        </p:nvSpPr>
        <p:spPr>
          <a:xfrm>
            <a:off x="2483768" y="1395709"/>
            <a:ext cx="4662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AF1688-0E1E-41EC-BE00-E41AF1C8F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844824"/>
            <a:ext cx="4464496" cy="42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23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D324D-18E3-4C87-A768-A168C5A54476}"/>
              </a:ext>
            </a:extLst>
          </p:cNvPr>
          <p:cNvSpPr txBox="1"/>
          <p:nvPr/>
        </p:nvSpPr>
        <p:spPr>
          <a:xfrm>
            <a:off x="2483768" y="980728"/>
            <a:ext cx="4968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забывается такое никогда!»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A72B6-1765-4768-A547-F954EAB46A5E}"/>
              </a:ext>
            </a:extLst>
          </p:cNvPr>
          <p:cNvSpPr txBox="1"/>
          <p:nvPr/>
        </p:nvSpPr>
        <p:spPr>
          <a:xfrm>
            <a:off x="2483768" y="1395709"/>
            <a:ext cx="4662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EC6001-7027-42EA-96F1-3B7DB91B3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556792"/>
            <a:ext cx="712879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618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D324D-18E3-4C87-A768-A168C5A54476}"/>
              </a:ext>
            </a:extLst>
          </p:cNvPr>
          <p:cNvSpPr txBox="1"/>
          <p:nvPr/>
        </p:nvSpPr>
        <p:spPr>
          <a:xfrm>
            <a:off x="2483768" y="980728"/>
            <a:ext cx="4968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Цветной мир !»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A72B6-1765-4768-A547-F954EAB46A5E}"/>
              </a:ext>
            </a:extLst>
          </p:cNvPr>
          <p:cNvSpPr txBox="1"/>
          <p:nvPr/>
        </p:nvSpPr>
        <p:spPr>
          <a:xfrm>
            <a:off x="2483768" y="1395709"/>
            <a:ext cx="4662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8622F3-2580-4A6D-9FEA-559CB280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978378"/>
            <a:ext cx="4084695" cy="2160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68521"/>
            <a:ext cx="2376264" cy="37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29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D324D-18E3-4C87-A768-A168C5A54476}"/>
              </a:ext>
            </a:extLst>
          </p:cNvPr>
          <p:cNvSpPr txBox="1"/>
          <p:nvPr/>
        </p:nvSpPr>
        <p:spPr>
          <a:xfrm>
            <a:off x="2483768" y="980728"/>
            <a:ext cx="4968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пороге школьной жизни!»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A72B6-1765-4768-A547-F954EAB46A5E}"/>
              </a:ext>
            </a:extLst>
          </p:cNvPr>
          <p:cNvSpPr txBox="1"/>
          <p:nvPr/>
        </p:nvSpPr>
        <p:spPr>
          <a:xfrm>
            <a:off x="2483768" y="1395709"/>
            <a:ext cx="4662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9C6129-E19A-4A7C-8077-F38078DA2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28800"/>
            <a:ext cx="720080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56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D324D-18E3-4C87-A768-A168C5A54476}"/>
              </a:ext>
            </a:extLst>
          </p:cNvPr>
          <p:cNvSpPr txBox="1"/>
          <p:nvPr/>
        </p:nvSpPr>
        <p:spPr>
          <a:xfrm>
            <a:off x="2483768" y="980728"/>
            <a:ext cx="4968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«Новости спорта!»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A72B6-1765-4768-A547-F954EAB46A5E}"/>
              </a:ext>
            </a:extLst>
          </p:cNvPr>
          <p:cNvSpPr txBox="1"/>
          <p:nvPr/>
        </p:nvSpPr>
        <p:spPr>
          <a:xfrm>
            <a:off x="2483768" y="1395709"/>
            <a:ext cx="4662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055447-01F9-43D6-B29A-782BECCAF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212976"/>
            <a:ext cx="4143856" cy="21962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12" y="1380838"/>
            <a:ext cx="3548795" cy="199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53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4638"/>
            <a:ext cx="7848872" cy="6322714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13C43A-5AD7-41F0-A436-0622C10D6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620688"/>
            <a:ext cx="525658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34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D324D-18E3-4C87-A768-A168C5A54476}"/>
              </a:ext>
            </a:extLst>
          </p:cNvPr>
          <p:cNvSpPr txBox="1"/>
          <p:nvPr/>
        </p:nvSpPr>
        <p:spPr>
          <a:xfrm>
            <a:off x="5004048" y="980728"/>
            <a:ext cx="2952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«Летняя карусель!»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A72B6-1765-4768-A547-F954EAB46A5E}"/>
              </a:ext>
            </a:extLst>
          </p:cNvPr>
          <p:cNvSpPr txBox="1"/>
          <p:nvPr/>
        </p:nvSpPr>
        <p:spPr>
          <a:xfrm>
            <a:off x="2483768" y="1395709"/>
            <a:ext cx="4662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F2688F-F9D9-47CA-B98A-61A4699C8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795" y="692696"/>
            <a:ext cx="3548253" cy="4752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7C7B63-3A51-44CE-96E2-95674FBBC4BA}"/>
              </a:ext>
            </a:extLst>
          </p:cNvPr>
          <p:cNvSpPr txBox="1"/>
          <p:nvPr/>
        </p:nvSpPr>
        <p:spPr>
          <a:xfrm>
            <a:off x="1717053" y="1564986"/>
            <a:ext cx="309794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Нижнетуринского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округа детский сад «Чебурашка»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летней оздоровительной работы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детский сад «Чебурашка»</a:t>
            </a: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повезло тебе и мне! Мы родились в такой стране,</a:t>
            </a:r>
          </a:p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люди все – одна семья, куда ни глянь – кругом друзья!»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5214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18" y="404664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D324D-18E3-4C87-A768-A168C5A54476}"/>
              </a:ext>
            </a:extLst>
          </p:cNvPr>
          <p:cNvSpPr txBox="1"/>
          <p:nvPr/>
        </p:nvSpPr>
        <p:spPr>
          <a:xfrm>
            <a:off x="3044141" y="739769"/>
            <a:ext cx="3960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погоде»!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пожеланий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A72B6-1765-4768-A547-F954EAB46A5E}"/>
              </a:ext>
            </a:extLst>
          </p:cNvPr>
          <p:cNvSpPr txBox="1"/>
          <p:nvPr/>
        </p:nvSpPr>
        <p:spPr>
          <a:xfrm>
            <a:off x="2465422" y="1268760"/>
            <a:ext cx="4662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5712F6-8B77-4D2E-9389-9A2AF672E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41" y="1452911"/>
            <a:ext cx="3960440" cy="39604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E2727B-6B24-4F58-B73B-A2A187174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1059">
            <a:off x="1476327" y="3425600"/>
            <a:ext cx="1078777" cy="10787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E58FA4-5E62-4D79-BE42-8DFD631DD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31378">
            <a:off x="1847572" y="1432142"/>
            <a:ext cx="930699" cy="10199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2BEFBA-4D56-4337-9C84-BB12B5CDB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08711">
            <a:off x="7254184" y="1517044"/>
            <a:ext cx="1024935" cy="10249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1878C0-FEE2-4002-8D6E-22C7AE633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23389">
            <a:off x="7226574" y="4270654"/>
            <a:ext cx="983090" cy="98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85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7415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D324D-18E3-4C87-A768-A168C5A54476}"/>
              </a:ext>
            </a:extLst>
          </p:cNvPr>
          <p:cNvSpPr txBox="1"/>
          <p:nvPr/>
        </p:nvSpPr>
        <p:spPr>
          <a:xfrm>
            <a:off x="2504174" y="683176"/>
            <a:ext cx="4968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«Коротко о главном!»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A72B6-1765-4768-A547-F954EAB46A5E}"/>
              </a:ext>
            </a:extLst>
          </p:cNvPr>
          <p:cNvSpPr txBox="1"/>
          <p:nvPr/>
        </p:nvSpPr>
        <p:spPr>
          <a:xfrm>
            <a:off x="2483768" y="1395709"/>
            <a:ext cx="4662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671E5-0216-4162-B239-02B314F4DF95}"/>
              </a:ext>
            </a:extLst>
          </p:cNvPr>
          <p:cNvSpPr txBox="1"/>
          <p:nvPr/>
        </p:nvSpPr>
        <p:spPr>
          <a:xfrm>
            <a:off x="1403648" y="1268760"/>
            <a:ext cx="70567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и задачи годового плана за 2025-2026 учебный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считать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выполненными, работу коллектива считать удовлетворительной.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Утвердить план мероприятий на ЛОП и принять к исполнению.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Педагогам реализовывать систему мероприятий, направленных на оздоровление и физическое воспитание детей, развитие самостоятельности, инициативности, любознательности в летний оздоровительный период.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Подготовить проект плана работы МАДОУ на 2026/27 учебный год с учетом приоритетных направлений.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4078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643"/>
            <a:ext cx="7848872" cy="632271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A72B6-1765-4768-A547-F954EAB46A5E}"/>
              </a:ext>
            </a:extLst>
          </p:cNvPr>
          <p:cNvSpPr txBox="1"/>
          <p:nvPr/>
        </p:nvSpPr>
        <p:spPr>
          <a:xfrm>
            <a:off x="2483768" y="1395709"/>
            <a:ext cx="46622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11FA20-B585-4F52-844B-BED7140DA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620688"/>
            <a:ext cx="7272808" cy="484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86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4638"/>
            <a:ext cx="7848872" cy="63227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F8256-52E3-42FD-81A4-4F476E52F239}"/>
              </a:ext>
            </a:extLst>
          </p:cNvPr>
          <p:cNvSpPr txBox="1"/>
          <p:nvPr/>
        </p:nvSpPr>
        <p:spPr>
          <a:xfrm>
            <a:off x="1475656" y="1052736"/>
            <a:ext cx="70567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«Разговор по существу»;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«Годовые вести»;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«Мастер чистых фонем»;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-«Вести с горячих точек»;</a:t>
            </a:r>
          </a:p>
          <a:p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- « Топ, топ, топает малыш»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«Калейдоскоп историй»;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«У нас интересно!»;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- «Не забывается такое никогда!»;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- «На пороге школьной жизни»;</a:t>
            </a:r>
          </a:p>
          <a:p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«О погоде»; 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-«Летняя карусель».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4DA202-CCD3-4AC7-AEA7-82E39D14A991}"/>
              </a:ext>
            </a:extLst>
          </p:cNvPr>
          <p:cNvSpPr txBox="1"/>
          <p:nvPr/>
        </p:nvSpPr>
        <p:spPr>
          <a:xfrm>
            <a:off x="2843808" y="6834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передач на сегодняшний день</a:t>
            </a:r>
          </a:p>
        </p:txBody>
      </p:sp>
    </p:spTree>
    <p:extLst>
      <p:ext uri="{BB962C8B-B14F-4D97-AF65-F5344CB8AC3E}">
        <p14:creationId xmlns:p14="http://schemas.microsoft.com/office/powerpoint/2010/main" val="4289423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4638"/>
            <a:ext cx="8064896" cy="63227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4DA202-CCD3-4AC7-AEA7-82E39D14A991}"/>
              </a:ext>
            </a:extLst>
          </p:cNvPr>
          <p:cNvSpPr txBox="1"/>
          <p:nvPr/>
        </p:nvSpPr>
        <p:spPr>
          <a:xfrm>
            <a:off x="2555776" y="86983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 по существу»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37388"/>
            <a:ext cx="2952328" cy="2595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40968"/>
            <a:ext cx="3430560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7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0BA9C0D5-BDCA-4DD1-8BED-99A65441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5062"/>
            <a:ext cx="7850187" cy="6323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864EFF-DE68-44B2-8B69-005E535E2EB3}"/>
              </a:ext>
            </a:extLst>
          </p:cNvPr>
          <p:cNvSpPr txBox="1"/>
          <p:nvPr/>
        </p:nvSpPr>
        <p:spPr>
          <a:xfrm>
            <a:off x="1259632" y="764704"/>
            <a:ext cx="7200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знаний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«Годовые вести»      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 пожарная </a:t>
            </a:r>
          </a:p>
          <a:p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"Родительский патруль"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02EC4F-97E2-49E0-B03F-44B211651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83" y="1149424"/>
            <a:ext cx="2255912" cy="23196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BAF9A2-1AE7-43F9-A359-582ACC256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110" y="1624102"/>
            <a:ext cx="2408795" cy="24266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7DFB17-1C00-4EC4-99C4-51ACE9F3D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823" y="3952716"/>
            <a:ext cx="1292548" cy="14343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70771A-F4FA-4E2B-B90A-98C222A95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441" y="3867330"/>
            <a:ext cx="2549991" cy="14343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3EE429-FD13-4508-A6A3-A2C7B915C9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9634" y="1356763"/>
            <a:ext cx="1972268" cy="22268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3E4F23-4FB0-4EF7-94ED-9994AF9923BE}"/>
              </a:ext>
            </a:extLst>
          </p:cNvPr>
          <p:cNvSpPr txBox="1"/>
          <p:nvPr/>
        </p:nvSpPr>
        <p:spPr>
          <a:xfrm>
            <a:off x="6132999" y="3567378"/>
            <a:ext cx="21077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Декада бега в детском саду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BA3E6F-45D0-4AA8-B258-6DA1C16A3F90}"/>
              </a:ext>
            </a:extLst>
          </p:cNvPr>
          <p:cNvSpPr txBox="1"/>
          <p:nvPr/>
        </p:nvSpPr>
        <p:spPr>
          <a:xfrm>
            <a:off x="3552450" y="4439069"/>
            <a:ext cx="2255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Световозвращающие элементы </a:t>
            </a:r>
          </a:p>
        </p:txBody>
      </p:sp>
    </p:spTree>
    <p:extLst>
      <p:ext uri="{BB962C8B-B14F-4D97-AF65-F5344CB8AC3E}">
        <p14:creationId xmlns:p14="http://schemas.microsoft.com/office/powerpoint/2010/main" val="2017374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59F8D7BE-EF3A-428B-9C7A-7BD8FBD3A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283646"/>
            <a:ext cx="7934325" cy="6321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CC19E9-9C51-4A18-9EA0-8C9B69223F91}"/>
              </a:ext>
            </a:extLst>
          </p:cNvPr>
          <p:cNvSpPr txBox="1"/>
          <p:nvPr/>
        </p:nvSpPr>
        <p:spPr>
          <a:xfrm>
            <a:off x="1619671" y="764704"/>
            <a:ext cx="16705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"Творчество в кубе"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C4E3AE-3538-459C-9A75-513D0AA0D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47" y="1131472"/>
            <a:ext cx="1534448" cy="15344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5B6288-6B8D-4768-95C4-8F560A614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846" y="899622"/>
            <a:ext cx="1491630" cy="14916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836903-1961-43EF-AEBF-22EE5AA55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577" y="3576385"/>
            <a:ext cx="2260576" cy="1695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8C3C9E-80AC-4394-AF53-0490B781E53A}"/>
              </a:ext>
            </a:extLst>
          </p:cNvPr>
          <p:cNvSpPr txBox="1"/>
          <p:nvPr/>
        </p:nvSpPr>
        <p:spPr>
          <a:xfrm>
            <a:off x="5868144" y="3187708"/>
            <a:ext cx="2736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333FE8-1DCA-4631-9601-E7E6EE4BF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463" y="3514327"/>
            <a:ext cx="2393605" cy="17952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C31530-AAAF-4220-BAE7-2171A877B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6228" y="3873527"/>
            <a:ext cx="1093548" cy="14580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B730AB-A015-4375-BFC4-B22483CABDA7}"/>
              </a:ext>
            </a:extLst>
          </p:cNvPr>
          <p:cNvSpPr txBox="1"/>
          <p:nvPr/>
        </p:nvSpPr>
        <p:spPr>
          <a:xfrm>
            <a:off x="1646463" y="3196097"/>
            <a:ext cx="71180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Нашему любимому детскому саду — 50 лет!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акция «Дорогой детства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F1DDC027-6665-43D6-B17C-1980F67CE4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3104" y="1316257"/>
            <a:ext cx="1314319" cy="1752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2751" y="767437"/>
            <a:ext cx="1553781" cy="15537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2280" y="1504517"/>
            <a:ext cx="1218071" cy="162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62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D49C808-EE09-4F1F-B013-8FCC8B974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661"/>
            <a:ext cx="7848600" cy="6321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934B3C-5755-40FD-A0A4-FE755AE394D5}"/>
              </a:ext>
            </a:extLst>
          </p:cNvPr>
          <p:cNvSpPr txBox="1"/>
          <p:nvPr/>
        </p:nvSpPr>
        <p:spPr>
          <a:xfrm>
            <a:off x="1331640" y="764704"/>
            <a:ext cx="6750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Поздравляем любимых мамочек!                   Я здоровье берегу – сам себе я помогу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9CDF2C-7F32-4A44-880F-C3F4CB9D5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128000"/>
            <a:ext cx="1895872" cy="14219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5CD15C-64D5-445D-A626-63273F536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179285"/>
            <a:ext cx="1895873" cy="14308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70948A-884F-457A-9590-23CBF27D6D20}"/>
              </a:ext>
            </a:extLst>
          </p:cNvPr>
          <p:cNvSpPr txBox="1"/>
          <p:nvPr/>
        </p:nvSpPr>
        <p:spPr>
          <a:xfrm>
            <a:off x="1331640" y="2747043"/>
            <a:ext cx="39120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поделок-миниатюр (макетов)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БЕЗОПАСНОСТИ   ЖИЗНЕДЕЯТЕЛЬНОСТИ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CE080-A7C1-413E-B2F8-2C3D4278F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102" y="3445800"/>
            <a:ext cx="1772816" cy="15659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79D572-1AC4-4CD2-9C0D-791AEBE90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537" y="3515438"/>
            <a:ext cx="1772816" cy="138681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95A34B-29E0-4237-8588-E01312DDD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7498" y="1128000"/>
            <a:ext cx="2459765" cy="18448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DC9722-D567-4370-8782-BDB65D9AB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9827" y="3070408"/>
            <a:ext cx="1707654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8463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2905</TotalTime>
  <Words>755</Words>
  <Application>Microsoft Office PowerPoint</Application>
  <PresentationFormat>Экран (4:3)</PresentationFormat>
  <Paragraphs>136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Calibri</vt:lpstr>
      <vt:lpstr>Monotype Corsiva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knm</cp:lastModifiedBy>
  <cp:revision>241</cp:revision>
  <cp:lastPrinted>2016-11-23T12:07:23Z</cp:lastPrinted>
  <dcterms:created xsi:type="dcterms:W3CDTF">2014-07-06T18:18:01Z</dcterms:created>
  <dcterms:modified xsi:type="dcterms:W3CDTF">2026-06-02T02:39:08Z</dcterms:modified>
</cp:coreProperties>
</file>